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13"/>
  </p:notesMasterIdLst>
  <p:sldIdLst>
    <p:sldId id="269" r:id="rId2"/>
    <p:sldId id="447" r:id="rId3"/>
    <p:sldId id="450" r:id="rId4"/>
    <p:sldId id="451" r:id="rId5"/>
    <p:sldId id="452" r:id="rId6"/>
    <p:sldId id="454" r:id="rId7"/>
    <p:sldId id="455" r:id="rId8"/>
    <p:sldId id="458" r:id="rId9"/>
    <p:sldId id="456" r:id="rId10"/>
    <p:sldId id="461" r:id="rId11"/>
    <p:sldId id="4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qian Wang" initials="BW" lastIdx="1" clrIdx="0">
    <p:extLst>
      <p:ext uri="{19B8F6BF-5375-455C-9EA6-DF929625EA0E}">
        <p15:presenceInfo xmlns:p15="http://schemas.microsoft.com/office/powerpoint/2012/main" userId="S::w_boqian@live.concordia.ca::32bcd3d0-c729-4b07-a83d-8617876b4c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6" autoAdjust="0"/>
    <p:restoredTop sz="95129" autoAdjust="0"/>
  </p:normalViewPr>
  <p:slideViewPr>
    <p:cSldViewPr snapToGrid="0">
      <p:cViewPr varScale="1">
        <p:scale>
          <a:sx n="108" d="100"/>
          <a:sy n="108" d="100"/>
        </p:scale>
        <p:origin x="7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203CACE6-F6DE-48AE-830D-1A008800C7B1}">
      <dgm:prSet phldrT="[Text]" custT="1"/>
      <dgm:spPr/>
      <dgm:t>
        <a:bodyPr/>
        <a:lstStyle/>
        <a:p>
          <a:r>
            <a:rPr lang="en-US" sz="2400" b="1" dirty="0"/>
            <a:t>01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VirtualBox</a:t>
          </a:r>
          <a:endParaRPr lang="en-US" sz="2000" dirty="0"/>
        </a:p>
      </dgm:t>
    </dgm:pt>
    <dgm:pt modelId="{FEE06237-BAC6-46AA-B1E6-65505E66ED03}" type="parTrans" cxnId="{BA0D51ED-E49C-41B2-9E28-A877FDCEA1EA}">
      <dgm:prSet/>
      <dgm:spPr/>
      <dgm:t>
        <a:bodyPr/>
        <a:lstStyle/>
        <a:p>
          <a:endParaRPr lang="en-US"/>
        </a:p>
      </dgm:t>
    </dgm:pt>
    <dgm:pt modelId="{9E6DD113-1D46-4908-994F-750351396F7D}" type="sibTrans" cxnId="{BA0D51ED-E49C-41B2-9E28-A877FDCEA1EA}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/>
      <dgm:t>
        <a:bodyPr/>
        <a:lstStyle/>
        <a:p>
          <a:r>
            <a:rPr lang="en-US" sz="2400" b="1" dirty="0"/>
            <a:t>02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 err="1"/>
            <a:t>Kubectl</a:t>
          </a:r>
          <a:endParaRPr lang="en-US" sz="2000" dirty="0"/>
        </a:p>
      </dgm:t>
    </dgm:pt>
    <dgm:pt modelId="{93593941-14C1-41B6-BBBF-C868B64B2F10}" type="parTrans" cxnId="{529EDFE0-E838-4609-AE6A-CD0A17F513DB}">
      <dgm:prSet/>
      <dgm:spPr/>
      <dgm:t>
        <a:bodyPr/>
        <a:lstStyle/>
        <a:p>
          <a:endParaRPr lang="en-US"/>
        </a:p>
      </dgm:t>
    </dgm:pt>
    <dgm:pt modelId="{A318038F-FEA4-4E33-93E6-DB465D9E4700}" type="sibTrans" cxnId="{529EDFE0-E838-4609-AE6A-CD0A17F513DB}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/>
      <dgm:t>
        <a:bodyPr/>
        <a:lstStyle/>
        <a:p>
          <a:r>
            <a:rPr lang="en-US" sz="2400" b="1" dirty="0"/>
            <a:t>03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 err="1"/>
            <a:t>Minikube</a:t>
          </a:r>
          <a:endParaRPr lang="en-US" sz="2000" dirty="0"/>
        </a:p>
      </dgm:t>
    </dgm:pt>
    <dgm:pt modelId="{6E683BE1-2684-4DC5-A290-E44167D192E0}" type="parTrans" cxnId="{C8558B2C-9464-467B-A11C-63F02E03B72B}">
      <dgm:prSet/>
      <dgm:spPr/>
      <dgm:t>
        <a:bodyPr/>
        <a:lstStyle/>
        <a:p>
          <a:endParaRPr lang="en-US"/>
        </a:p>
      </dgm:t>
    </dgm:pt>
    <dgm:pt modelId="{67DC1E7B-E380-4951-9A8A-A09D20C1E8C3}" type="sibTrans" cxnId="{C8558B2C-9464-467B-A11C-63F02E03B72B}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3" custScaleY="127063"/>
      <dgm:spPr>
        <a:noFill/>
        <a:ln w="57150">
          <a:solidFill>
            <a:schemeClr val="accent2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3" custScaleX="105828" custLinFactNeighborY="54385">
        <dgm:presLayoutVars>
          <dgm:bulletEnabled val="1"/>
        </dgm:presLayoutVars>
      </dgm:prSet>
      <dgm:spPr/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3" custScaleY="127063"/>
      <dgm:spPr>
        <a:noFill/>
        <a:ln w="57150">
          <a:solidFill>
            <a:schemeClr val="accent3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3" custLinFactNeighborY="54385">
        <dgm:presLayoutVars>
          <dgm:bulletEnabled val="1"/>
        </dgm:presLayoutVars>
      </dgm:prSet>
      <dgm:spPr/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3" custScaleY="127063"/>
      <dgm:spPr>
        <a:noFill/>
        <a:ln w="57150">
          <a:solidFill>
            <a:schemeClr val="accent4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3" custLinFactNeighborY="54385">
        <dgm:presLayoutVars>
          <dgm:bulletEnabled val="1"/>
        </dgm:presLayoutVars>
      </dgm:prSet>
      <dgm:spPr/>
    </dgm:pt>
  </dgm:ptLst>
  <dgm:cxnLst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203CACE6-F6DE-48AE-830D-1A008800C7B1}">
      <dgm:prSet phldrT="[Text]" custT="1"/>
      <dgm:spPr/>
      <dgm:t>
        <a:bodyPr/>
        <a:lstStyle/>
        <a:p>
          <a:r>
            <a:rPr lang="en-US" sz="2400" b="1" dirty="0"/>
            <a:t>01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components</a:t>
          </a:r>
          <a:endParaRPr lang="en-US" sz="2000" dirty="0"/>
        </a:p>
      </dgm:t>
    </dgm:pt>
    <dgm:pt modelId="{FEE06237-BAC6-46AA-B1E6-65505E66ED03}" type="parTrans" cxnId="{BA0D51ED-E49C-41B2-9E28-A877FDCEA1EA}">
      <dgm:prSet/>
      <dgm:spPr/>
      <dgm:t>
        <a:bodyPr/>
        <a:lstStyle/>
        <a:p>
          <a:endParaRPr lang="en-US"/>
        </a:p>
      </dgm:t>
    </dgm:pt>
    <dgm:pt modelId="{9E6DD113-1D46-4908-994F-750351396F7D}" type="sibTrans" cxnId="{BA0D51ED-E49C-41B2-9E28-A877FDCEA1EA}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/>
      <dgm:t>
        <a:bodyPr/>
        <a:lstStyle/>
        <a:p>
          <a:r>
            <a:rPr lang="en-US" sz="2400" b="1" dirty="0"/>
            <a:t>02</a:t>
          </a:r>
          <a:r>
            <a:rPr lang="en-US" sz="2000" dirty="0"/>
            <a:t> - </a:t>
          </a:r>
          <a:r>
            <a:rPr lang="en-US" altLang="zh-CN" sz="2000" dirty="0"/>
            <a:t>Initiate</a:t>
          </a:r>
          <a:r>
            <a:rPr lang="zh-CN" altLang="en-US" sz="2000" dirty="0"/>
            <a:t> </a:t>
          </a:r>
          <a:r>
            <a:rPr lang="en-US" altLang="zh-CN" sz="2000" dirty="0"/>
            <a:t>Master</a:t>
          </a:r>
          <a:r>
            <a:rPr lang="zh-CN" altLang="en-US" sz="2000" dirty="0"/>
            <a:t> </a:t>
          </a:r>
          <a:r>
            <a:rPr lang="en-US" altLang="zh-CN" sz="2000" dirty="0"/>
            <a:t>node</a:t>
          </a:r>
          <a:endParaRPr lang="en-US" sz="2000" dirty="0"/>
        </a:p>
      </dgm:t>
    </dgm:pt>
    <dgm:pt modelId="{93593941-14C1-41B6-BBBF-C868B64B2F10}" type="parTrans" cxnId="{529EDFE0-E838-4609-AE6A-CD0A17F513DB}">
      <dgm:prSet/>
      <dgm:spPr/>
      <dgm:t>
        <a:bodyPr/>
        <a:lstStyle/>
        <a:p>
          <a:endParaRPr lang="en-US"/>
        </a:p>
      </dgm:t>
    </dgm:pt>
    <dgm:pt modelId="{A318038F-FEA4-4E33-93E6-DB465D9E4700}" type="sibTrans" cxnId="{529EDFE0-E838-4609-AE6A-CD0A17F513DB}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/>
      <dgm:t>
        <a:bodyPr/>
        <a:lstStyle/>
        <a:p>
          <a:r>
            <a:rPr lang="en-US" sz="2400" b="1" dirty="0"/>
            <a:t>03</a:t>
          </a:r>
          <a:r>
            <a:rPr lang="en-US" sz="2000" dirty="0"/>
            <a:t> - </a:t>
          </a:r>
          <a:r>
            <a:rPr lang="en-US" altLang="zh-CN" sz="2000" dirty="0"/>
            <a:t>Install</a:t>
          </a:r>
          <a:r>
            <a:rPr lang="zh-CN" altLang="en-US" sz="2000" dirty="0"/>
            <a:t> </a:t>
          </a:r>
          <a:r>
            <a:rPr lang="en-US" altLang="zh-CN" sz="2000" dirty="0"/>
            <a:t>pod</a:t>
          </a:r>
          <a:r>
            <a:rPr lang="zh-CN" altLang="en-US" sz="2000" dirty="0"/>
            <a:t> </a:t>
          </a:r>
          <a:r>
            <a:rPr lang="en-US" altLang="zh-CN" sz="2000" dirty="0"/>
            <a:t>network</a:t>
          </a:r>
          <a:r>
            <a:rPr lang="zh-CN" altLang="en-US" sz="2000" dirty="0"/>
            <a:t> </a:t>
          </a:r>
          <a:r>
            <a:rPr lang="en-US" altLang="zh-CN" sz="2000" dirty="0"/>
            <a:t>add-on</a:t>
          </a:r>
          <a:endParaRPr lang="en-US" sz="2000" dirty="0"/>
        </a:p>
      </dgm:t>
    </dgm:pt>
    <dgm:pt modelId="{6E683BE1-2684-4DC5-A290-E44167D192E0}" type="parTrans" cxnId="{C8558B2C-9464-467B-A11C-63F02E03B72B}">
      <dgm:prSet/>
      <dgm:spPr/>
      <dgm:t>
        <a:bodyPr/>
        <a:lstStyle/>
        <a:p>
          <a:endParaRPr lang="en-US"/>
        </a:p>
      </dgm:t>
    </dgm:pt>
    <dgm:pt modelId="{67DC1E7B-E380-4951-9A8A-A09D20C1E8C3}" type="sibTrans" cxnId="{C8558B2C-9464-467B-A11C-63F02E03B72B}">
      <dgm:prSet/>
      <dgm:spPr/>
      <dgm:t>
        <a:bodyPr/>
        <a:lstStyle/>
        <a:p>
          <a:endParaRPr lang="en-US"/>
        </a:p>
      </dgm:t>
    </dgm:pt>
    <dgm:pt modelId="{5556D4E1-5037-4AE0-83B9-80641FF97C1C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2400" b="1" dirty="0"/>
            <a:t>04</a:t>
          </a:r>
          <a:r>
            <a:rPr lang="en-US" sz="2000" dirty="0"/>
            <a:t> - </a:t>
          </a:r>
          <a:r>
            <a:rPr lang="en-US" altLang="zh-CN" sz="2000" dirty="0"/>
            <a:t>Working</a:t>
          </a:r>
          <a:r>
            <a:rPr lang="zh-CN" altLang="en-US" sz="2000" dirty="0"/>
            <a:t> </a:t>
          </a:r>
          <a:r>
            <a:rPr lang="en-US" altLang="zh-CN" sz="2000" dirty="0"/>
            <a:t>node</a:t>
          </a:r>
          <a:r>
            <a:rPr lang="zh-CN" altLang="en-US" sz="2000" dirty="0"/>
            <a:t> </a:t>
          </a:r>
          <a:r>
            <a:rPr lang="en-US" altLang="zh-CN" sz="2000" dirty="0"/>
            <a:t>join</a:t>
          </a:r>
          <a:r>
            <a:rPr lang="zh-CN" altLang="en-US" sz="2000" dirty="0"/>
            <a:t> </a:t>
          </a:r>
          <a:r>
            <a:rPr lang="en-US" altLang="zh-CN" sz="2000" dirty="0"/>
            <a:t>cluster</a:t>
          </a:r>
          <a:endParaRPr lang="en-US" sz="2000" dirty="0"/>
        </a:p>
      </dgm:t>
    </dgm:pt>
    <dgm:pt modelId="{BF54961F-55A9-4961-9FAA-C0AF39E7CB6E}" type="parTrans" cxnId="{C15004C2-48F4-4498-9909-81F4E5C85B19}">
      <dgm:prSet/>
      <dgm:spPr/>
      <dgm:t>
        <a:bodyPr/>
        <a:lstStyle/>
        <a:p>
          <a:endParaRPr lang="en-US"/>
        </a:p>
      </dgm:t>
    </dgm:pt>
    <dgm:pt modelId="{1D14C84F-8F1F-433E-8F69-D322A6DB4064}" type="sibTrans" cxnId="{C15004C2-48F4-4498-9909-81F4E5C85B19}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4" custScaleY="127063"/>
      <dgm:spPr>
        <a:noFill/>
        <a:ln w="57150">
          <a:solidFill>
            <a:schemeClr val="accent2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4" custLinFactNeighborY="54385">
        <dgm:presLayoutVars>
          <dgm:bulletEnabled val="1"/>
        </dgm:presLayoutVars>
      </dgm:prSet>
      <dgm:spPr/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4" custScaleY="127063"/>
      <dgm:spPr>
        <a:noFill/>
        <a:ln w="57150">
          <a:solidFill>
            <a:schemeClr val="accent3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4" custLinFactNeighborY="54385">
        <dgm:presLayoutVars>
          <dgm:bulletEnabled val="1"/>
        </dgm:presLayoutVars>
      </dgm:prSet>
      <dgm:spPr/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4" custScaleY="127063"/>
      <dgm:spPr>
        <a:noFill/>
        <a:ln w="57150">
          <a:solidFill>
            <a:schemeClr val="accent4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4" custScaleX="113303" custLinFactNeighborY="54385">
        <dgm:presLayoutVars>
          <dgm:bulletEnabled val="1"/>
        </dgm:presLayoutVars>
      </dgm:prSet>
      <dgm:spPr/>
    </dgm:pt>
    <dgm:pt modelId="{B7D06CDB-400F-4152-AD72-78F4A1499A3E}" type="pres">
      <dgm:prSet presAssocID="{67DC1E7B-E380-4951-9A8A-A09D20C1E8C3}" presName="compositeSpace" presStyleCnt="0"/>
      <dgm:spPr/>
    </dgm:pt>
    <dgm:pt modelId="{8FF7921F-0814-41DF-B900-2A1B3D60106A}" type="pres">
      <dgm:prSet presAssocID="{5556D4E1-5037-4AE0-83B9-80641FF97C1C}" presName="composite" presStyleCnt="0"/>
      <dgm:spPr/>
    </dgm:pt>
    <dgm:pt modelId="{BAD4F697-914A-4B8B-A4EE-CB561F03C9C5}" type="pres">
      <dgm:prSet presAssocID="{5556D4E1-5037-4AE0-83B9-80641FF97C1C}" presName="bgChev" presStyleLbl="node1" presStyleIdx="3" presStyleCnt="4" custScaleY="127063"/>
      <dgm:spPr>
        <a:noFill/>
        <a:ln w="57150">
          <a:solidFill>
            <a:schemeClr val="accent1"/>
          </a:solidFill>
        </a:ln>
      </dgm:spPr>
    </dgm:pt>
    <dgm:pt modelId="{C64CCD65-D2AF-4239-8154-D1FCEF8F715D}" type="pres">
      <dgm:prSet presAssocID="{5556D4E1-5037-4AE0-83B9-80641FF97C1C}" presName="txNode" presStyleLbl="fgAcc1" presStyleIdx="3" presStyleCnt="4" custScaleX="131936" custLinFactNeighborY="54385">
        <dgm:presLayoutVars>
          <dgm:bulletEnabled val="1"/>
        </dgm:presLayoutVars>
      </dgm:prSet>
      <dgm:spPr/>
    </dgm:pt>
  </dgm:ptLst>
  <dgm:cxnLst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D0F97A22-78CE-49E0-851C-10172766B0F1}" type="presOf" srcId="{5556D4E1-5037-4AE0-83B9-80641FF97C1C}" destId="{C64CCD65-D2AF-4239-8154-D1FCEF8F715D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C15004C2-48F4-4498-9909-81F4E5C85B19}" srcId="{1640F353-F7E8-4941-BD64-EF8F0701127E}" destId="{5556D4E1-5037-4AE0-83B9-80641FF97C1C}" srcOrd="3" destOrd="0" parTransId="{BF54961F-55A9-4961-9FAA-C0AF39E7CB6E}" sibTransId="{1D14C84F-8F1F-433E-8F69-D322A6DB4064}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  <dgm:cxn modelId="{0E7E0DEB-9232-4D43-AA55-97A94AF400EA}" type="presParOf" srcId="{5317A9CE-4593-402C-A402-9716F5E4A405}" destId="{B7D06CDB-400F-4152-AD72-78F4A1499A3E}" srcOrd="5" destOrd="0" presId="urn:microsoft.com/office/officeart/2005/8/layout/chevronAccent+Icon"/>
    <dgm:cxn modelId="{8C8911CE-B6E3-4CB6-B7EB-15E9E4FCC013}" type="presParOf" srcId="{5317A9CE-4593-402C-A402-9716F5E4A405}" destId="{8FF7921F-0814-41DF-B900-2A1B3D60106A}" srcOrd="6" destOrd="0" presId="urn:microsoft.com/office/officeart/2005/8/layout/chevronAccent+Icon"/>
    <dgm:cxn modelId="{CF3ACAE0-44AF-4604-820C-0D2939D6A0C5}" type="presParOf" srcId="{8FF7921F-0814-41DF-B900-2A1B3D60106A}" destId="{BAD4F697-914A-4B8B-A4EE-CB561F03C9C5}" srcOrd="0" destOrd="0" presId="urn:microsoft.com/office/officeart/2005/8/layout/chevronAccent+Icon"/>
    <dgm:cxn modelId="{341BF005-50F1-4515-BAA5-959DE2F11E60}" type="presParOf" srcId="{8FF7921F-0814-41DF-B900-2A1B3D60106A}" destId="{C64CCD65-D2AF-4239-8154-D1FCEF8F715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1965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553326" y="1385497"/>
          <a:ext cx="20355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01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VirtualBox</a:t>
          </a:r>
          <a:endParaRPr lang="en-US" sz="2000" kern="1200" dirty="0"/>
        </a:p>
      </dsp:txBody>
      <dsp:txXfrm>
        <a:off x="579078" y="1411249"/>
        <a:ext cx="1984064" cy="827723"/>
      </dsp:txXfrm>
    </dsp:sp>
    <dsp:sp modelId="{EFEC1F53-4751-45C1-93E4-39BF8DDECF12}">
      <dsp:nvSpPr>
        <dsp:cNvPr id="0" name=""/>
        <dsp:cNvSpPr/>
      </dsp:nvSpPr>
      <dsp:spPr>
        <a:xfrm>
          <a:off x="2659759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3267171" y="1385497"/>
          <a:ext cx="19234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02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Kubectl</a:t>
          </a:r>
          <a:endParaRPr lang="en-US" sz="2000" kern="1200" dirty="0"/>
        </a:p>
      </dsp:txBody>
      <dsp:txXfrm>
        <a:off x="3292923" y="1411249"/>
        <a:ext cx="1871964" cy="827723"/>
      </dsp:txXfrm>
    </dsp:sp>
    <dsp:sp modelId="{6AA0DA30-BC7A-4000-A1A4-1C1E4D7DE8F0}">
      <dsp:nvSpPr>
        <dsp:cNvPr id="0" name=""/>
        <dsp:cNvSpPr/>
      </dsp:nvSpPr>
      <dsp:spPr>
        <a:xfrm>
          <a:off x="5261504" y="568550"/>
          <a:ext cx="2277792" cy="1117173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5868915" y="1385497"/>
          <a:ext cx="1923468" cy="879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03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 err="1"/>
            <a:t>Minikube</a:t>
          </a:r>
          <a:endParaRPr lang="en-US" sz="2000" kern="1200" dirty="0"/>
        </a:p>
      </dsp:txBody>
      <dsp:txXfrm>
        <a:off x="5894667" y="1411249"/>
        <a:ext cx="1871964" cy="827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2227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568446" y="2106886"/>
          <a:ext cx="1793026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01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components</a:t>
          </a:r>
          <a:endParaRPr lang="en-US" sz="2000" kern="1200" dirty="0"/>
        </a:p>
      </dsp:txBody>
      <dsp:txXfrm>
        <a:off x="592451" y="2130891"/>
        <a:ext cx="1745016" cy="771591"/>
      </dsp:txXfrm>
    </dsp:sp>
    <dsp:sp modelId="{EFEC1F53-4751-45C1-93E4-39BF8DDECF12}">
      <dsp:nvSpPr>
        <dsp:cNvPr id="0" name=""/>
        <dsp:cNvSpPr/>
      </dsp:nvSpPr>
      <dsp:spPr>
        <a:xfrm>
          <a:off x="2427531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2993750" y="2106886"/>
          <a:ext cx="1793026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02</a:t>
          </a:r>
          <a:r>
            <a:rPr lang="en-US" sz="2000" kern="1200" dirty="0"/>
            <a:t> - </a:t>
          </a:r>
          <a:r>
            <a:rPr lang="en-US" altLang="zh-CN" sz="2000" kern="1200" dirty="0"/>
            <a:t>Initiate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Master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node</a:t>
          </a:r>
          <a:endParaRPr lang="en-US" sz="2000" kern="1200" dirty="0"/>
        </a:p>
      </dsp:txBody>
      <dsp:txXfrm>
        <a:off x="3017755" y="2130891"/>
        <a:ext cx="1745016" cy="771591"/>
      </dsp:txXfrm>
    </dsp:sp>
    <dsp:sp modelId="{6AA0DA30-BC7A-4000-A1A4-1C1E4D7DE8F0}">
      <dsp:nvSpPr>
        <dsp:cNvPr id="0" name=""/>
        <dsp:cNvSpPr/>
      </dsp:nvSpPr>
      <dsp:spPr>
        <a:xfrm>
          <a:off x="4852836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5299792" y="2106886"/>
          <a:ext cx="2031553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03</a:t>
          </a:r>
          <a:r>
            <a:rPr lang="en-US" sz="2000" kern="1200" dirty="0"/>
            <a:t> - </a:t>
          </a:r>
          <a:r>
            <a:rPr lang="en-US" altLang="zh-CN" sz="2000" kern="1200" dirty="0"/>
            <a:t>Install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pod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network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add-on</a:t>
          </a:r>
          <a:endParaRPr lang="en-US" sz="2000" kern="1200" dirty="0"/>
        </a:p>
      </dsp:txBody>
      <dsp:txXfrm>
        <a:off x="5323797" y="2130891"/>
        <a:ext cx="1983543" cy="771591"/>
      </dsp:txXfrm>
    </dsp:sp>
    <dsp:sp modelId="{BAD4F697-914A-4B8B-A4EE-CB561F03C9C5}">
      <dsp:nvSpPr>
        <dsp:cNvPr id="0" name=""/>
        <dsp:cNvSpPr/>
      </dsp:nvSpPr>
      <dsp:spPr>
        <a:xfrm>
          <a:off x="7397404" y="1345340"/>
          <a:ext cx="2123321" cy="1041410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CD65-D2AF-4239-8154-D1FCEF8F715D}">
      <dsp:nvSpPr>
        <dsp:cNvPr id="0" name=""/>
        <dsp:cNvSpPr/>
      </dsp:nvSpPr>
      <dsp:spPr>
        <a:xfrm>
          <a:off x="7677312" y="2106886"/>
          <a:ext cx="2365647" cy="8196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04</a:t>
          </a:r>
          <a:r>
            <a:rPr lang="en-US" sz="2000" kern="1200" dirty="0"/>
            <a:t> - </a:t>
          </a:r>
          <a:r>
            <a:rPr lang="en-US" altLang="zh-CN" sz="2000" kern="1200" dirty="0"/>
            <a:t>Working</a:t>
          </a:r>
          <a:r>
            <a:rPr lang="zh-CN" altLang="en-US" sz="2000" kern="1200" dirty="0"/>
            <a:t> </a:t>
          </a:r>
          <a:r>
            <a:rPr lang="en-US" altLang="zh-CN" sz="2000" kern="1200" dirty="0"/>
            <a:t>node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join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cluster</a:t>
          </a:r>
          <a:endParaRPr lang="en-US" sz="2000" kern="1200" dirty="0"/>
        </a:p>
      </dsp:txBody>
      <dsp:txXfrm>
        <a:off x="7701317" y="2130891"/>
        <a:ext cx="2317637" cy="771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1CF67-C563-4E87-A6B3-213FF5D95CC8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3FA83-0B20-4169-AE23-5E7CB4AEDA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3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21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2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9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7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56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3FA83-0B20-4169-AE23-5E7CB4AED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2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3AD64E0-AE94-4DB9-9D54-628BBBA93DF7}"/>
              </a:ext>
            </a:extLst>
          </p:cNvPr>
          <p:cNvSpPr/>
          <p:nvPr userDrawn="1"/>
        </p:nvSpPr>
        <p:spPr>
          <a:xfrm>
            <a:off x="0" y="2031024"/>
            <a:ext cx="12192000" cy="48269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332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1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896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EFBF51-42BD-45E8-A750-A5A716680416}"/>
              </a:ext>
            </a:extLst>
          </p:cNvPr>
          <p:cNvSpPr/>
          <p:nvPr userDrawn="1"/>
        </p:nvSpPr>
        <p:spPr>
          <a:xfrm>
            <a:off x="0" y="0"/>
            <a:ext cx="12192000" cy="940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0" y="-151099"/>
            <a:ext cx="10772775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78397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288823" y="0"/>
            <a:ext cx="4903177" cy="6857999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chemeClr val="tx1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188676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EC16F9E2-D3AC-4581-A01E-14E9982D2C46}"/>
              </a:ext>
            </a:extLst>
          </p:cNvPr>
          <p:cNvSpPr>
            <a:spLocks noGrp="1"/>
          </p:cNvSpPr>
          <p:nvPr>
            <p:ph type="body" orient="vert" idx="10"/>
          </p:nvPr>
        </p:nvSpPr>
        <p:spPr>
          <a:xfrm>
            <a:off x="810001" y="6057900"/>
            <a:ext cx="6188676" cy="506536"/>
          </a:xfrm>
        </p:spPr>
        <p:txBody>
          <a:bodyPr vert="eaVert" anchor="t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9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604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CA3DB42-13F2-46D0-96C0-82F68B8B2409}"/>
              </a:ext>
            </a:extLst>
          </p:cNvPr>
          <p:cNvSpPr/>
          <p:nvPr userDrawn="1"/>
        </p:nvSpPr>
        <p:spPr>
          <a:xfrm>
            <a:off x="0" y="0"/>
            <a:ext cx="1301262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87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6201BD7-A4AD-4272-9643-F6933E816DE8}"/>
              </a:ext>
            </a:extLst>
          </p:cNvPr>
          <p:cNvSpPr/>
          <p:nvPr userDrawn="1"/>
        </p:nvSpPr>
        <p:spPr>
          <a:xfrm>
            <a:off x="6356838" y="0"/>
            <a:ext cx="5835162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55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0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5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A5253E-F16B-45D2-B28D-D208BAECCB70}"/>
              </a:ext>
            </a:extLst>
          </p:cNvPr>
          <p:cNvSpPr/>
          <p:nvPr userDrawn="1"/>
        </p:nvSpPr>
        <p:spPr>
          <a:xfrm>
            <a:off x="-1" y="0"/>
            <a:ext cx="810650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494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1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4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7BC0F4-550A-46AC-ACFC-E7A406ADE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60161" y="3363009"/>
            <a:ext cx="4431839" cy="1751869"/>
          </a:xfrm>
        </p:spPr>
        <p:txBody>
          <a:bodyPr>
            <a:normAutofit/>
          </a:bodyPr>
          <a:lstStyle/>
          <a:p>
            <a:pPr defTabSz="548640" hangingPunct="0"/>
            <a:r>
              <a:rPr lang="en-US" altLang="zh-CN" sz="2000" b="1" kern="0" dirty="0">
                <a:solidFill>
                  <a:schemeClr val="bg1"/>
                </a:solidFill>
                <a:cs typeface="Verdana"/>
                <a:sym typeface="Calibri"/>
              </a:rPr>
              <a:t>Building Up End-to-End Deep Learning Environment from Open Source Frameworks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67E76-BFF9-40FF-AF39-9BBEDF198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21" y="2313955"/>
            <a:ext cx="4270179" cy="17518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5F2AFF-B1CE-41AE-9E70-3EDB4B3AFBDF}"/>
              </a:ext>
            </a:extLst>
          </p:cNvPr>
          <p:cNvSpPr txBox="1"/>
          <p:nvPr/>
        </p:nvSpPr>
        <p:spPr>
          <a:xfrm>
            <a:off x="2306361" y="3821823"/>
            <a:ext cx="339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One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Click Deep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0616C8-E115-4A9E-BA59-1E78EB7AA476}"/>
              </a:ext>
            </a:extLst>
          </p:cNvPr>
          <p:cNvSpPr txBox="1"/>
          <p:nvPr/>
        </p:nvSpPr>
        <p:spPr>
          <a:xfrm>
            <a:off x="2852240" y="4678918"/>
            <a:ext cx="2306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Presenter: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Boqian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Wang</a:t>
            </a:r>
            <a:endParaRPr lang="zh-CN" altLang="en-US" sz="1600" i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57BD4E-8DA6-47E4-827C-29BCBE643964}"/>
              </a:ext>
            </a:extLst>
          </p:cNvPr>
          <p:cNvSpPr txBox="1"/>
          <p:nvPr/>
        </p:nvSpPr>
        <p:spPr>
          <a:xfrm>
            <a:off x="1546296" y="5235137"/>
            <a:ext cx="4807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Gina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Cody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School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of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Engineering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and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Computer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Science</a:t>
            </a:r>
            <a:endParaRPr lang="zh-CN" altLang="en-US" sz="1600" i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780EE2-A48C-468E-BE16-D17AF4CA15F0}"/>
              </a:ext>
            </a:extLst>
          </p:cNvPr>
          <p:cNvSpPr txBox="1"/>
          <p:nvPr/>
        </p:nvSpPr>
        <p:spPr>
          <a:xfrm>
            <a:off x="3070044" y="4955730"/>
            <a:ext cx="1871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/>
              <a:t>Concordia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600" i="1" dirty="0"/>
              <a:t>University</a:t>
            </a:r>
            <a:endParaRPr lang="zh-CN" altLang="en-US" sz="1600" i="1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1B03C444-CEAE-4D8E-B192-3D143ABDEEEE}"/>
              </a:ext>
            </a:extLst>
          </p:cNvPr>
          <p:cNvSpPr txBox="1">
            <a:spLocks/>
          </p:cNvSpPr>
          <p:nvPr/>
        </p:nvSpPr>
        <p:spPr>
          <a:xfrm>
            <a:off x="6449296" y="6478987"/>
            <a:ext cx="1165455" cy="3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864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>
                <a:solidFill>
                  <a:schemeClr val="tx1"/>
                </a:solidFill>
                <a:sym typeface="Calibri"/>
              </a:rPr>
              <a:t>10/18/2019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8C2BB72-D7CC-4CF6-B18B-DFFD182E3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821" y="6463734"/>
            <a:ext cx="401273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00" dirty="0"/>
              <a:t>Copyright © 2019.</a:t>
            </a:r>
            <a:r>
              <a:rPr lang="en-US" altLang="zh-CN" sz="1000" dirty="0"/>
              <a:t> </a:t>
            </a:r>
            <a:r>
              <a:rPr lang="zh-CN" altLang="zh-CN" sz="1000" b="1" dirty="0">
                <a:solidFill>
                  <a:srgbClr val="C00000"/>
                </a:solidFill>
              </a:rPr>
              <a:t>Concordia</a:t>
            </a:r>
            <a:r>
              <a:rPr lang="en-US" altLang="zh-CN" sz="1000" b="1" dirty="0"/>
              <a:t> University</a:t>
            </a:r>
            <a:r>
              <a:rPr lang="zh-CN" altLang="zh-CN" sz="1000" dirty="0"/>
              <a:t> All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Open Sans"/>
              </a:rPr>
              <a:t>rights reserved.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5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Docker</a:t>
            </a:r>
            <a:r>
              <a:rPr lang="zh-CN" altLang="en-US" sz="3200" dirty="0"/>
              <a:t> </a:t>
            </a:r>
            <a:r>
              <a:rPr lang="en-US" altLang="zh-CN" sz="3200" dirty="0"/>
              <a:t>image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endParaRPr lang="en-US" sz="3200" dirty="0"/>
          </a:p>
        </p:txBody>
      </p:sp>
      <p:sp>
        <p:nvSpPr>
          <p:cNvPr id="69" name="Parallelogram 68">
            <a:extLst>
              <a:ext uri="{FF2B5EF4-FFF2-40B4-BE49-F238E27FC236}">
                <a16:creationId xmlns:a16="http://schemas.microsoft.com/office/drawing/2014/main" id="{39710155-A01B-A642-A8FF-A29A801E2324}"/>
              </a:ext>
            </a:extLst>
          </p:cNvPr>
          <p:cNvSpPr/>
          <p:nvPr/>
        </p:nvSpPr>
        <p:spPr>
          <a:xfrm flipH="1">
            <a:off x="1027835" y="1932138"/>
            <a:ext cx="1733150" cy="1325648"/>
          </a:xfrm>
          <a:prstGeom prst="parallelogram">
            <a:avLst>
              <a:gd name="adj" fmla="val 29040"/>
            </a:avLst>
          </a:prstGeom>
          <a:solidFill>
            <a:srgbClr val="00B050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9CA8E81-F6D1-3649-94F0-D57067EDE4A9}"/>
              </a:ext>
            </a:extLst>
          </p:cNvPr>
          <p:cNvGrpSpPr/>
          <p:nvPr/>
        </p:nvGrpSpPr>
        <p:grpSpPr>
          <a:xfrm>
            <a:off x="3070112" y="1802004"/>
            <a:ext cx="3025887" cy="1406858"/>
            <a:chOff x="2533249" y="1651132"/>
            <a:chExt cx="3025887" cy="140685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4F74F3-B752-154F-9876-68DE049F63F3}"/>
                </a:ext>
              </a:extLst>
            </p:cNvPr>
            <p:cNvSpPr txBox="1"/>
            <p:nvPr/>
          </p:nvSpPr>
          <p:spPr>
            <a:xfrm>
              <a:off x="2533250" y="1651132"/>
              <a:ext cx="292608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altLang="zh-CN" sz="2000" b="1" dirty="0"/>
                <a:t>Build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image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from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scratch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59EC5D6-29CF-7447-B72C-282E68AB0D9B}"/>
                </a:ext>
              </a:extLst>
            </p:cNvPr>
            <p:cNvSpPr txBox="1"/>
            <p:nvPr/>
          </p:nvSpPr>
          <p:spPr>
            <a:xfrm>
              <a:off x="2533249" y="2103883"/>
              <a:ext cx="3025887" cy="9541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python,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libraries,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jupyter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notebook,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yourself.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complicated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GPU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since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have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worry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about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CUDA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toolkit.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84A331-C678-E04A-B0FE-EDF9B45551E5}"/>
              </a:ext>
            </a:extLst>
          </p:cNvPr>
          <p:cNvGrpSpPr/>
          <p:nvPr/>
        </p:nvGrpSpPr>
        <p:grpSpPr>
          <a:xfrm>
            <a:off x="3070112" y="3846150"/>
            <a:ext cx="3025887" cy="1536317"/>
            <a:chOff x="2533249" y="1470573"/>
            <a:chExt cx="3025887" cy="153631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DFF0CD6-7565-6D41-A34E-82D156B1F178}"/>
                </a:ext>
              </a:extLst>
            </p:cNvPr>
            <p:cNvSpPr txBox="1"/>
            <p:nvPr/>
          </p:nvSpPr>
          <p:spPr>
            <a:xfrm>
              <a:off x="2533250" y="1470573"/>
              <a:ext cx="292608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altLang="zh-CN" sz="2000" b="1" dirty="0"/>
                <a:t>Get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base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image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or</a:t>
              </a:r>
              <a:r>
                <a:rPr lang="zh-CN" altLang="en-US" sz="2000" b="1" dirty="0"/>
                <a:t> </a:t>
              </a:r>
              <a:r>
                <a:rPr lang="en-US" altLang="zh-CN" sz="2000" b="1" dirty="0" err="1"/>
                <a:t>dockerfile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from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docker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hub</a:t>
              </a:r>
              <a:endParaRPr lang="en-US" sz="20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453670-01A3-AD45-9CE2-041799C1286E}"/>
                </a:ext>
              </a:extLst>
            </p:cNvPr>
            <p:cNvSpPr txBox="1"/>
            <p:nvPr/>
          </p:nvSpPr>
          <p:spPr>
            <a:xfrm>
              <a:off x="2533249" y="2175893"/>
              <a:ext cx="3025887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build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base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just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using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modify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use.</a:t>
              </a:r>
              <a:endParaRPr lang="en-CA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have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those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repositories.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e.g.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Nvidia/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cuda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tensorflow</a:t>
              </a:r>
              <a:endParaRPr lang="en-CA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5" name="Parallelogram 84">
            <a:extLst>
              <a:ext uri="{FF2B5EF4-FFF2-40B4-BE49-F238E27FC236}">
                <a16:creationId xmlns:a16="http://schemas.microsoft.com/office/drawing/2014/main" id="{5C2C8558-F461-E047-B723-1BF2B5E473A9}"/>
              </a:ext>
            </a:extLst>
          </p:cNvPr>
          <p:cNvSpPr/>
          <p:nvPr/>
        </p:nvSpPr>
        <p:spPr>
          <a:xfrm flipH="1">
            <a:off x="1027835" y="3982084"/>
            <a:ext cx="1733150" cy="1325648"/>
          </a:xfrm>
          <a:prstGeom prst="parallelogram">
            <a:avLst>
              <a:gd name="adj" fmla="val 29040"/>
            </a:avLst>
          </a:prstGeom>
          <a:solidFill>
            <a:srgbClr val="00B0F0"/>
          </a:solidFill>
          <a:ln>
            <a:noFill/>
          </a:ln>
          <a:effectLst>
            <a:innerShdw dist="152400" dir="84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7724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F56BD-13C9-B34A-8E64-39736C9C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53" y="1606617"/>
            <a:ext cx="2926081" cy="98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81668-40AF-2646-A2FD-0BC93686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135" y="2340704"/>
            <a:ext cx="2326317" cy="1308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780C0-21D6-1545-844E-8A663BC1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334" y="1472699"/>
            <a:ext cx="2108591" cy="2108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FB8511-8D17-7340-8490-7B7E4EE61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309" y="3591599"/>
            <a:ext cx="4192286" cy="280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5B470-D216-BD43-ACB9-A2A27F9B9B8A}"/>
              </a:ext>
            </a:extLst>
          </p:cNvPr>
          <p:cNvSpPr txBox="1"/>
          <p:nvPr/>
        </p:nvSpPr>
        <p:spPr>
          <a:xfrm>
            <a:off x="7267070" y="6432973"/>
            <a:ext cx="474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Ref:https</a:t>
            </a:r>
            <a:r>
              <a:rPr lang="en-US" altLang="zh-CN" sz="1600" dirty="0"/>
              <a:t>://</a:t>
            </a:r>
            <a:r>
              <a:rPr lang="en-US" altLang="zh-CN" sz="1600" dirty="0" err="1"/>
              <a:t>github.com</a:t>
            </a:r>
            <a:r>
              <a:rPr lang="en-US" altLang="zh-CN" sz="1600" dirty="0"/>
              <a:t>/NVIDIA/</a:t>
            </a:r>
            <a:r>
              <a:rPr lang="en-US" altLang="zh-CN" sz="1600" dirty="0" err="1"/>
              <a:t>nvidia</a:t>
            </a:r>
            <a:r>
              <a:rPr lang="en-US" altLang="zh-CN" sz="1600" dirty="0"/>
              <a:t>-docker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291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GPUs</a:t>
            </a:r>
            <a:r>
              <a:rPr lang="zh-CN" altLang="en-US" sz="3200" dirty="0"/>
              <a:t> </a:t>
            </a:r>
            <a:r>
              <a:rPr lang="en-US" altLang="zh-CN" sz="3200" dirty="0"/>
              <a:t>scheduling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K8s</a:t>
            </a:r>
            <a:r>
              <a:rPr lang="zh-CN" altLang="en-US" sz="3200" dirty="0"/>
              <a:t>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C7C57-C91D-8F44-8D0B-1F119A044716}"/>
              </a:ext>
            </a:extLst>
          </p:cNvPr>
          <p:cNvSpPr txBox="1"/>
          <p:nvPr/>
        </p:nvSpPr>
        <p:spPr>
          <a:xfrm>
            <a:off x="1707020" y="1233893"/>
            <a:ext cx="815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1.8</a:t>
            </a:r>
            <a:r>
              <a:rPr lang="zh-CN" altLang="en-US" dirty="0"/>
              <a:t> </a:t>
            </a:r>
            <a:r>
              <a:rPr lang="en-US" altLang="zh-CN" dirty="0"/>
              <a:t>onwards,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recommended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GPUs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plugins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EF1CDE-7318-2349-BF1B-BA8A3DD436CF}"/>
              </a:ext>
            </a:extLst>
          </p:cNvPr>
          <p:cNvGrpSpPr/>
          <p:nvPr/>
        </p:nvGrpSpPr>
        <p:grpSpPr>
          <a:xfrm>
            <a:off x="4327782" y="1892282"/>
            <a:ext cx="2994154" cy="3348283"/>
            <a:chOff x="3523589" y="669137"/>
            <a:chExt cx="5311817" cy="5438935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F6A942F-ABBC-3145-9609-B82620910486}"/>
                </a:ext>
              </a:extLst>
            </p:cNvPr>
            <p:cNvSpPr/>
            <p:nvPr/>
          </p:nvSpPr>
          <p:spPr>
            <a:xfrm>
              <a:off x="3523589" y="1963137"/>
              <a:ext cx="3547126" cy="414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6" h="20991" extrusionOk="0">
                  <a:moveTo>
                    <a:pt x="20133" y="3428"/>
                  </a:moveTo>
                  <a:cubicBezTo>
                    <a:pt x="17251" y="547"/>
                    <a:pt x="12865" y="-560"/>
                    <a:pt x="8841" y="267"/>
                  </a:cubicBezTo>
                  <a:cubicBezTo>
                    <a:pt x="7190" y="607"/>
                    <a:pt x="5602" y="1271"/>
                    <a:pt x="4203" y="2271"/>
                  </a:cubicBezTo>
                  <a:cubicBezTo>
                    <a:pt x="-216" y="5433"/>
                    <a:pt x="-1234" y="10871"/>
                    <a:pt x="1549" y="15046"/>
                  </a:cubicBezTo>
                  <a:cubicBezTo>
                    <a:pt x="1879" y="15493"/>
                    <a:pt x="2241" y="15929"/>
                    <a:pt x="2637" y="16351"/>
                  </a:cubicBezTo>
                  <a:cubicBezTo>
                    <a:pt x="3033" y="16772"/>
                    <a:pt x="3451" y="17167"/>
                    <a:pt x="3888" y="17537"/>
                  </a:cubicBezTo>
                  <a:cubicBezTo>
                    <a:pt x="5871" y="19215"/>
                    <a:pt x="8255" y="20369"/>
                    <a:pt x="10790" y="20976"/>
                  </a:cubicBezTo>
                  <a:cubicBezTo>
                    <a:pt x="11058" y="21040"/>
                    <a:pt x="11334" y="20898"/>
                    <a:pt x="11399" y="20662"/>
                  </a:cubicBezTo>
                  <a:lnTo>
                    <a:pt x="11572" y="20040"/>
                  </a:lnTo>
                  <a:lnTo>
                    <a:pt x="12396" y="17068"/>
                  </a:lnTo>
                  <a:cubicBezTo>
                    <a:pt x="8183" y="14338"/>
                    <a:pt x="6535" y="9340"/>
                    <a:pt x="8746" y="4976"/>
                  </a:cubicBezTo>
                  <a:cubicBezTo>
                    <a:pt x="7946" y="6555"/>
                    <a:pt x="7993" y="8272"/>
                    <a:pt x="8711" y="9744"/>
                  </a:cubicBezTo>
                  <a:cubicBezTo>
                    <a:pt x="7611" y="7400"/>
                    <a:pt x="8312" y="4602"/>
                    <a:pt x="10617" y="2897"/>
                  </a:cubicBezTo>
                  <a:cubicBezTo>
                    <a:pt x="13550" y="729"/>
                    <a:pt x="17938" y="1084"/>
                    <a:pt x="20366" y="3667"/>
                  </a:cubicBezTo>
                  <a:cubicBezTo>
                    <a:pt x="20289" y="3586"/>
                    <a:pt x="20212" y="3506"/>
                    <a:pt x="20133" y="342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509275C-10D4-9245-8384-B66DB023DA1C}"/>
                </a:ext>
              </a:extLst>
            </p:cNvPr>
            <p:cNvSpPr/>
            <p:nvPr/>
          </p:nvSpPr>
          <p:spPr>
            <a:xfrm>
              <a:off x="4855816" y="2796600"/>
              <a:ext cx="3979590" cy="291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2" h="19974" extrusionOk="0">
                  <a:moveTo>
                    <a:pt x="20074" y="466"/>
                  </a:moveTo>
                  <a:cubicBezTo>
                    <a:pt x="20026" y="145"/>
                    <a:pt x="19790" y="-60"/>
                    <a:pt x="19554" y="16"/>
                  </a:cubicBezTo>
                  <a:lnTo>
                    <a:pt x="18931" y="213"/>
                  </a:lnTo>
                  <a:lnTo>
                    <a:pt x="16230" y="1071"/>
                  </a:lnTo>
                  <a:cubicBezTo>
                    <a:pt x="15433" y="7479"/>
                    <a:pt x="11313" y="12361"/>
                    <a:pt x="6349" y="12361"/>
                  </a:cubicBezTo>
                  <a:cubicBezTo>
                    <a:pt x="9690" y="12361"/>
                    <a:pt x="12392" y="8661"/>
                    <a:pt x="12337" y="4126"/>
                  </a:cubicBezTo>
                  <a:cubicBezTo>
                    <a:pt x="12330" y="3519"/>
                    <a:pt x="12271" y="2928"/>
                    <a:pt x="12169" y="2360"/>
                  </a:cubicBezTo>
                  <a:lnTo>
                    <a:pt x="12166" y="2362"/>
                  </a:lnTo>
                  <a:cubicBezTo>
                    <a:pt x="12471" y="4117"/>
                    <a:pt x="12349" y="6025"/>
                    <a:pt x="11711" y="7786"/>
                  </a:cubicBezTo>
                  <a:cubicBezTo>
                    <a:pt x="10321" y="11622"/>
                    <a:pt x="6915" y="13339"/>
                    <a:pt x="4006" y="11677"/>
                  </a:cubicBezTo>
                  <a:cubicBezTo>
                    <a:pt x="2513" y="10823"/>
                    <a:pt x="1414" y="9251"/>
                    <a:pt x="827" y="7389"/>
                  </a:cubicBezTo>
                  <a:cubicBezTo>
                    <a:pt x="200" y="5398"/>
                    <a:pt x="160" y="3075"/>
                    <a:pt x="858" y="940"/>
                  </a:cubicBezTo>
                  <a:cubicBezTo>
                    <a:pt x="-1071" y="6842"/>
                    <a:pt x="366" y="13604"/>
                    <a:pt x="4042" y="17295"/>
                  </a:cubicBezTo>
                  <a:cubicBezTo>
                    <a:pt x="4630" y="17885"/>
                    <a:pt x="5275" y="18398"/>
                    <a:pt x="5972" y="18815"/>
                  </a:cubicBezTo>
                  <a:cubicBezTo>
                    <a:pt x="10532" y="21540"/>
                    <a:pt x="15787" y="19296"/>
                    <a:pt x="18419" y="13818"/>
                  </a:cubicBezTo>
                  <a:cubicBezTo>
                    <a:pt x="18687" y="13197"/>
                    <a:pt x="18934" y="12550"/>
                    <a:pt x="19154" y="11876"/>
                  </a:cubicBezTo>
                  <a:cubicBezTo>
                    <a:pt x="19374" y="11203"/>
                    <a:pt x="19562" y="10520"/>
                    <a:pt x="19720" y="9833"/>
                  </a:cubicBezTo>
                  <a:cubicBezTo>
                    <a:pt x="20437" y="6719"/>
                    <a:pt x="20529" y="3505"/>
                    <a:pt x="20074" y="466"/>
                  </a:cubicBezTo>
                  <a:close/>
                </a:path>
              </a:pathLst>
            </a:custGeom>
            <a:solidFill>
              <a:srgbClr val="00B0F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F51C5414-C383-FA44-B339-635788456524}"/>
                </a:ext>
              </a:extLst>
            </p:cNvPr>
            <p:cNvSpPr/>
            <p:nvPr/>
          </p:nvSpPr>
          <p:spPr>
            <a:xfrm>
              <a:off x="4458991" y="669137"/>
              <a:ext cx="3611612" cy="39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11630" y="100"/>
                  </a:moveTo>
                  <a:cubicBezTo>
                    <a:pt x="11008" y="35"/>
                    <a:pt x="10375" y="0"/>
                    <a:pt x="9734" y="0"/>
                  </a:cubicBezTo>
                  <a:cubicBezTo>
                    <a:pt x="9093" y="0"/>
                    <a:pt x="8461" y="35"/>
                    <a:pt x="7838" y="100"/>
                  </a:cubicBezTo>
                  <a:cubicBezTo>
                    <a:pt x="5020" y="396"/>
                    <a:pt x="2417" y="1343"/>
                    <a:pt x="214" y="2773"/>
                  </a:cubicBezTo>
                  <a:cubicBezTo>
                    <a:pt x="-19" y="2924"/>
                    <a:pt x="-70" y="3223"/>
                    <a:pt x="103" y="3432"/>
                  </a:cubicBezTo>
                  <a:lnTo>
                    <a:pt x="556" y="3984"/>
                  </a:lnTo>
                  <a:lnTo>
                    <a:pt x="3366" y="7397"/>
                  </a:lnTo>
                  <a:cubicBezTo>
                    <a:pt x="7499" y="6504"/>
                    <a:pt x="12004" y="7699"/>
                    <a:pt x="14964" y="10810"/>
                  </a:cubicBezTo>
                  <a:cubicBezTo>
                    <a:pt x="15738" y="11597"/>
                    <a:pt x="16304" y="12558"/>
                    <a:pt x="16584" y="13616"/>
                  </a:cubicBezTo>
                  <a:cubicBezTo>
                    <a:pt x="16704" y="14070"/>
                    <a:pt x="16774" y="14541"/>
                    <a:pt x="16783" y="15026"/>
                  </a:cubicBezTo>
                  <a:cubicBezTo>
                    <a:pt x="16847" y="18646"/>
                    <a:pt x="13666" y="21600"/>
                    <a:pt x="9734" y="21600"/>
                  </a:cubicBezTo>
                  <a:cubicBezTo>
                    <a:pt x="15577" y="21600"/>
                    <a:pt x="20428" y="17702"/>
                    <a:pt x="21365" y="12587"/>
                  </a:cubicBezTo>
                  <a:cubicBezTo>
                    <a:pt x="21473" y="12000"/>
                    <a:pt x="21530" y="11396"/>
                    <a:pt x="21530" y="10780"/>
                  </a:cubicBezTo>
                  <a:cubicBezTo>
                    <a:pt x="21530" y="5397"/>
                    <a:pt x="17243" y="932"/>
                    <a:pt x="11630" y="1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10B6FD6F-31EB-A843-B7AD-0DBD12A3CD89}"/>
                </a:ext>
              </a:extLst>
            </p:cNvPr>
            <p:cNvSpPr/>
            <p:nvPr/>
          </p:nvSpPr>
          <p:spPr>
            <a:xfrm>
              <a:off x="4913383" y="2234359"/>
              <a:ext cx="2394518" cy="2390504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38100" tIns="38100" rIns="38100" bIns="38100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NVIDIA</a:t>
              </a:r>
              <a:r>
                <a:rPr lang="zh-CN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device</a:t>
              </a:r>
              <a:r>
                <a:rPr lang="zh-CN" alt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plugin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3E1D40-9760-7B4B-AF1F-179C0438FDA7}"/>
              </a:ext>
            </a:extLst>
          </p:cNvPr>
          <p:cNvGrpSpPr/>
          <p:nvPr/>
        </p:nvGrpSpPr>
        <p:grpSpPr>
          <a:xfrm rot="10800000">
            <a:off x="6014090" y="2164945"/>
            <a:ext cx="1220360" cy="72123"/>
            <a:chOff x="3228209" y="2915886"/>
            <a:chExt cx="1685482" cy="9207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8518D7-583D-0B49-940D-B64BF79DCEB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2D908A-EA3B-BF4F-9265-D28C91BCDD35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67EA90-647C-3A4F-8E00-DE768A4B3732}"/>
              </a:ext>
            </a:extLst>
          </p:cNvPr>
          <p:cNvSpPr txBox="1"/>
          <p:nvPr/>
        </p:nvSpPr>
        <p:spPr>
          <a:xfrm>
            <a:off x="7418098" y="1942767"/>
            <a:ext cx="29730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altLang="zh-CN" sz="2400" b="1" dirty="0"/>
              <a:t>1.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Preparing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nodes</a:t>
            </a:r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22A12-77C6-074E-A9FF-0553720F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18" y="2598970"/>
            <a:ext cx="4388344" cy="17102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0997EB4-F7A1-8147-91FD-64D3DC4E55BD}"/>
              </a:ext>
            </a:extLst>
          </p:cNvPr>
          <p:cNvGrpSpPr/>
          <p:nvPr/>
        </p:nvGrpSpPr>
        <p:grpSpPr>
          <a:xfrm rot="10800000">
            <a:off x="6550901" y="4766679"/>
            <a:ext cx="1220360" cy="72123"/>
            <a:chOff x="3228209" y="2915886"/>
            <a:chExt cx="1685482" cy="9207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024C534-4848-CB48-BFA8-A1177B2337EC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D85668-0250-C04E-8AAE-47AE2ACD4583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D880FD-F34F-3E4C-9367-422D369E76C6}"/>
              </a:ext>
            </a:extLst>
          </p:cNvPr>
          <p:cNvSpPr txBox="1"/>
          <p:nvPr/>
        </p:nvSpPr>
        <p:spPr>
          <a:xfrm>
            <a:off x="7837928" y="4559707"/>
            <a:ext cx="302854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Enabling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support</a:t>
            </a:r>
          </a:p>
          <a:p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Kubnernetes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4DDA27-DEE0-5F41-BA6D-134EA4256BE6}"/>
              </a:ext>
            </a:extLst>
          </p:cNvPr>
          <p:cNvSpPr txBox="1"/>
          <p:nvPr/>
        </p:nvSpPr>
        <p:spPr>
          <a:xfrm>
            <a:off x="7802494" y="5390704"/>
            <a:ext cx="3645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kubectl</a:t>
            </a:r>
            <a:r>
              <a:rPr lang="en-CA" dirty="0"/>
              <a:t> create -f https://</a:t>
            </a:r>
            <a:r>
              <a:rPr lang="en-CA" dirty="0" err="1"/>
              <a:t>raw.githubusercontent.com</a:t>
            </a:r>
            <a:r>
              <a:rPr lang="en-CA" dirty="0"/>
              <a:t>/NVIDIA/k8s-device-plugin/1.0.0-beta/</a:t>
            </a:r>
            <a:r>
              <a:rPr lang="en-CA" dirty="0" err="1"/>
              <a:t>nvidia</a:t>
            </a:r>
            <a:r>
              <a:rPr lang="en-CA" dirty="0"/>
              <a:t>-device-</a:t>
            </a:r>
            <a:r>
              <a:rPr lang="en-CA" dirty="0" err="1"/>
              <a:t>plugin.yml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E9134E-F5C4-AF40-8220-FFCFB35E0BDD}"/>
              </a:ext>
            </a:extLst>
          </p:cNvPr>
          <p:cNvGrpSpPr/>
          <p:nvPr/>
        </p:nvGrpSpPr>
        <p:grpSpPr>
          <a:xfrm>
            <a:off x="3634687" y="3072139"/>
            <a:ext cx="1220360" cy="72123"/>
            <a:chOff x="3228209" y="2915886"/>
            <a:chExt cx="1685482" cy="9207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55955E-1079-0A4A-B5E8-F0693669275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182015F-B54F-B14A-A12A-7D975CF5A583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E1735A-68E3-0D4F-8D83-DD9053A1ACDC}"/>
              </a:ext>
            </a:extLst>
          </p:cNvPr>
          <p:cNvSpPr txBox="1"/>
          <p:nvPr/>
        </p:nvSpPr>
        <p:spPr>
          <a:xfrm>
            <a:off x="699911" y="2896430"/>
            <a:ext cx="297308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altLang="zh-CN" sz="2400" b="1" dirty="0"/>
              <a:t>3.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Running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GPU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jobs</a:t>
            </a:r>
            <a:endParaRPr lang="en-US" sz="2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114BF5-3504-E945-8F19-7A85BF58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9" y="3499906"/>
            <a:ext cx="3896337" cy="292409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CF4025-F7BE-D146-BF04-E185B3D50A60}"/>
              </a:ext>
            </a:extLst>
          </p:cNvPr>
          <p:cNvSpPr/>
          <p:nvPr/>
        </p:nvSpPr>
        <p:spPr>
          <a:xfrm>
            <a:off x="4682783" y="5343270"/>
            <a:ext cx="2662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Prerequisites:</a:t>
            </a:r>
          </a:p>
          <a:p>
            <a:r>
              <a:rPr lang="en-US" altLang="zh-CN" sz="1400" dirty="0"/>
              <a:t>NVIDIA</a:t>
            </a:r>
            <a:r>
              <a:rPr lang="zh-CN" altLang="en-US" sz="1400" dirty="0"/>
              <a:t> </a:t>
            </a:r>
            <a:r>
              <a:rPr lang="en-US" altLang="zh-CN" sz="1400" dirty="0"/>
              <a:t>drivers</a:t>
            </a:r>
            <a:r>
              <a:rPr lang="zh-CN" altLang="en-US" sz="1400" dirty="0"/>
              <a:t> </a:t>
            </a:r>
            <a:r>
              <a:rPr lang="en-US" altLang="zh-CN" sz="1400" dirty="0"/>
              <a:t>~=</a:t>
            </a:r>
            <a:r>
              <a:rPr lang="zh-CN" altLang="en-US" sz="1400" dirty="0"/>
              <a:t> </a:t>
            </a:r>
            <a:r>
              <a:rPr lang="en-US" altLang="zh-CN" sz="1400" dirty="0"/>
              <a:t>361.93</a:t>
            </a:r>
          </a:p>
          <a:p>
            <a:r>
              <a:rPr lang="en-US" altLang="zh-CN" sz="1400" dirty="0"/>
              <a:t>Nvidia-docker</a:t>
            </a:r>
            <a:r>
              <a:rPr lang="zh-CN" altLang="en-US" sz="1400" dirty="0"/>
              <a:t> </a:t>
            </a:r>
            <a:r>
              <a:rPr lang="en-US" altLang="zh-CN" sz="1400" dirty="0"/>
              <a:t>version</a:t>
            </a:r>
            <a:r>
              <a:rPr lang="zh-CN" altLang="en-US" sz="1400" dirty="0"/>
              <a:t> </a:t>
            </a:r>
            <a:r>
              <a:rPr lang="en-US" altLang="zh-CN" sz="1400" dirty="0"/>
              <a:t>&gt;</a:t>
            </a:r>
            <a:r>
              <a:rPr lang="zh-CN" altLang="en-US" sz="1400" dirty="0"/>
              <a:t> </a:t>
            </a:r>
            <a:r>
              <a:rPr lang="en-US" altLang="zh-CN" sz="1400" dirty="0"/>
              <a:t>2.0</a:t>
            </a:r>
          </a:p>
          <a:p>
            <a:r>
              <a:rPr lang="en-US" altLang="zh-CN" sz="1400" dirty="0"/>
              <a:t>Nvidia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default</a:t>
            </a:r>
            <a:r>
              <a:rPr lang="zh-CN" altLang="en-US" sz="1400" dirty="0"/>
              <a:t> </a:t>
            </a:r>
            <a:r>
              <a:rPr lang="en-US" altLang="zh-CN" sz="1400" dirty="0"/>
              <a:t>runtime</a:t>
            </a:r>
          </a:p>
          <a:p>
            <a:r>
              <a:rPr lang="en-US" altLang="zh-CN" sz="1400" dirty="0"/>
              <a:t>Kubernetes</a:t>
            </a:r>
            <a:r>
              <a:rPr lang="zh-CN" altLang="en-US" sz="1400" dirty="0"/>
              <a:t> </a:t>
            </a:r>
            <a:r>
              <a:rPr lang="en-US" altLang="zh-CN" sz="1400" dirty="0"/>
              <a:t>version</a:t>
            </a:r>
            <a:r>
              <a:rPr lang="zh-CN" altLang="en-US" sz="1400" dirty="0"/>
              <a:t> </a:t>
            </a:r>
            <a:r>
              <a:rPr lang="en-US" altLang="zh-CN" sz="1400" dirty="0"/>
              <a:t>&gt;=</a:t>
            </a:r>
            <a:r>
              <a:rPr lang="zh-CN" altLang="en-US" sz="1400" dirty="0"/>
              <a:t> </a:t>
            </a:r>
            <a:r>
              <a:rPr lang="en-US" altLang="zh-CN" sz="1400" dirty="0"/>
              <a:t>1.10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9982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What</a:t>
            </a:r>
            <a:r>
              <a:rPr lang="zh-CN" altLang="en-US" sz="2860" dirty="0"/>
              <a:t> </a:t>
            </a:r>
            <a:r>
              <a:rPr lang="en-US" altLang="zh-CN" sz="2860" dirty="0"/>
              <a:t>are</a:t>
            </a:r>
            <a:r>
              <a:rPr lang="zh-CN" altLang="en-US" sz="2860" dirty="0"/>
              <a:t> </a:t>
            </a:r>
            <a:r>
              <a:rPr lang="en-US" altLang="zh-CN" sz="2860" dirty="0"/>
              <a:t>containers</a:t>
            </a:r>
            <a:r>
              <a:rPr lang="zh-CN" altLang="en-US" sz="2860" dirty="0"/>
              <a:t> </a:t>
            </a:r>
            <a:r>
              <a:rPr lang="en-US" altLang="zh-CN" sz="2860" dirty="0"/>
              <a:t>?</a:t>
            </a:r>
            <a:endParaRPr lang="en-US" sz="286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89445C-1691-E04D-9A58-B2F22141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/>
          <a:stretch/>
        </p:blipFill>
        <p:spPr>
          <a:xfrm>
            <a:off x="421597" y="1338227"/>
            <a:ext cx="4884420" cy="3031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161CDD-37EC-AE44-8306-590CCA6D24E5}"/>
              </a:ext>
            </a:extLst>
          </p:cNvPr>
          <p:cNvSpPr txBox="1"/>
          <p:nvPr/>
        </p:nvSpPr>
        <p:spPr>
          <a:xfrm>
            <a:off x="5561555" y="1636385"/>
            <a:ext cx="6208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Standardized</a:t>
            </a:r>
            <a:r>
              <a:rPr lang="zh-CN" altLang="en-US" sz="2400" dirty="0"/>
              <a:t> </a:t>
            </a:r>
            <a:r>
              <a:rPr lang="en-US" altLang="zh-CN" sz="2400" dirty="0"/>
              <a:t>packaging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software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dependencies</a:t>
            </a:r>
            <a:endParaRPr lang="en-CA" altLang="zh-CN" sz="2400" dirty="0"/>
          </a:p>
          <a:p>
            <a:r>
              <a:rPr lang="en-US" altLang="zh-CN" sz="2400" dirty="0"/>
              <a:t>Share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operating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</a:p>
          <a:p>
            <a:r>
              <a:rPr lang="en-US" altLang="zh-CN" sz="2400" dirty="0"/>
              <a:t>Run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resource-isolated</a:t>
            </a:r>
            <a:r>
              <a:rPr lang="zh-CN" altLang="en-US" sz="2400" dirty="0"/>
              <a:t> </a:t>
            </a:r>
            <a:r>
              <a:rPr lang="en-US" altLang="zh-CN" sz="2400" dirty="0"/>
              <a:t>processes</a:t>
            </a:r>
          </a:p>
          <a:p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major</a:t>
            </a:r>
            <a:r>
              <a:rPr lang="zh-CN" altLang="en-US" sz="2400" dirty="0"/>
              <a:t> </a:t>
            </a:r>
            <a:r>
              <a:rPr lang="en-US" altLang="zh-CN" sz="2400" dirty="0"/>
              <a:t>Linux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Windows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  <a:endParaRPr lang="en-US" sz="240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A41832D-F85B-9E4F-8EFA-14306A8F5917}"/>
              </a:ext>
            </a:extLst>
          </p:cNvPr>
          <p:cNvGrpSpPr/>
          <p:nvPr/>
        </p:nvGrpSpPr>
        <p:grpSpPr>
          <a:xfrm>
            <a:off x="1051942" y="4585050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88" name="Circle: Hollow 74">
              <a:extLst>
                <a:ext uri="{FF2B5EF4-FFF2-40B4-BE49-F238E27FC236}">
                  <a16:creationId xmlns:a16="http://schemas.microsoft.com/office/drawing/2014/main" id="{F7952EFD-C10B-F941-B0D6-DE8CDFE6174D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BAE58C1-4AE5-1948-B13D-EEB391FEDE61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82A51A89-ED47-8D49-A445-90F159E1A6AB}"/>
              </a:ext>
            </a:extLst>
          </p:cNvPr>
          <p:cNvSpPr/>
          <p:nvPr/>
        </p:nvSpPr>
        <p:spPr>
          <a:xfrm>
            <a:off x="1272682" y="458505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B4FF5A2-A296-EB44-9579-2F6794DB78C9}"/>
              </a:ext>
            </a:extLst>
          </p:cNvPr>
          <p:cNvSpPr/>
          <p:nvPr/>
        </p:nvSpPr>
        <p:spPr>
          <a:xfrm>
            <a:off x="1272682" y="4957374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456CD70-6EA4-8C40-9F77-62B38D35C019}"/>
              </a:ext>
            </a:extLst>
          </p:cNvPr>
          <p:cNvGrpSpPr/>
          <p:nvPr/>
        </p:nvGrpSpPr>
        <p:grpSpPr>
          <a:xfrm>
            <a:off x="10228903" y="4593799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93" name="Circle: Hollow 79">
              <a:extLst>
                <a:ext uri="{FF2B5EF4-FFF2-40B4-BE49-F238E27FC236}">
                  <a16:creationId xmlns:a16="http://schemas.microsoft.com/office/drawing/2014/main" id="{44266150-8B87-D740-BC4A-321D39BB4203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9A16AF0-B61E-7D43-BC59-C68E958B306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7">
            <a:extLst>
              <a:ext uri="{FF2B5EF4-FFF2-40B4-BE49-F238E27FC236}">
                <a16:creationId xmlns:a16="http://schemas.microsoft.com/office/drawing/2014/main" id="{E13C0127-697A-554C-A96A-C02E65032B9B}"/>
              </a:ext>
            </a:extLst>
          </p:cNvPr>
          <p:cNvSpPr/>
          <p:nvPr/>
        </p:nvSpPr>
        <p:spPr>
          <a:xfrm>
            <a:off x="5700929" y="4646162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6" name="Oval 8">
            <a:extLst>
              <a:ext uri="{FF2B5EF4-FFF2-40B4-BE49-F238E27FC236}">
                <a16:creationId xmlns:a16="http://schemas.microsoft.com/office/drawing/2014/main" id="{9DE7E81D-81BC-3B4F-845B-4BDAA19BA345}"/>
              </a:ext>
            </a:extLst>
          </p:cNvPr>
          <p:cNvSpPr/>
          <p:nvPr/>
        </p:nvSpPr>
        <p:spPr>
          <a:xfrm>
            <a:off x="7235248" y="4646162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7" name="Oval 9">
            <a:extLst>
              <a:ext uri="{FF2B5EF4-FFF2-40B4-BE49-F238E27FC236}">
                <a16:creationId xmlns:a16="http://schemas.microsoft.com/office/drawing/2014/main" id="{03608A93-B14F-FA41-8DEB-DB76E7F0A405}"/>
              </a:ext>
            </a:extLst>
          </p:cNvPr>
          <p:cNvSpPr/>
          <p:nvPr/>
        </p:nvSpPr>
        <p:spPr>
          <a:xfrm>
            <a:off x="8769567" y="4646162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3E8D76C-51B4-BF4C-938C-B40FE03AEBDB}"/>
              </a:ext>
            </a:extLst>
          </p:cNvPr>
          <p:cNvSpPr/>
          <p:nvPr/>
        </p:nvSpPr>
        <p:spPr>
          <a:xfrm>
            <a:off x="2632291" y="4646162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514DDE-6D6B-3A4C-B394-27A797A6BC8B}"/>
              </a:ext>
            </a:extLst>
          </p:cNvPr>
          <p:cNvSpPr/>
          <p:nvPr/>
        </p:nvSpPr>
        <p:spPr>
          <a:xfrm>
            <a:off x="4166610" y="4646162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104" name="Straight Arrow Connector 115">
            <a:extLst>
              <a:ext uri="{FF2B5EF4-FFF2-40B4-BE49-F238E27FC236}">
                <a16:creationId xmlns:a16="http://schemas.microsoft.com/office/drawing/2014/main" id="{20B23ED7-90A0-C241-9559-32B6BE093F99}"/>
              </a:ext>
            </a:extLst>
          </p:cNvPr>
          <p:cNvCxnSpPr>
            <a:cxnSpLocks/>
          </p:cNvCxnSpPr>
          <p:nvPr/>
        </p:nvCxnSpPr>
        <p:spPr>
          <a:xfrm flipV="1">
            <a:off x="4310610" y="5038283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21">
            <a:extLst>
              <a:ext uri="{FF2B5EF4-FFF2-40B4-BE49-F238E27FC236}">
                <a16:creationId xmlns:a16="http://schemas.microsoft.com/office/drawing/2014/main" id="{4183CC09-B227-0C45-820F-E6256BE6639A}"/>
              </a:ext>
            </a:extLst>
          </p:cNvPr>
          <p:cNvCxnSpPr>
            <a:cxnSpLocks/>
          </p:cNvCxnSpPr>
          <p:nvPr/>
        </p:nvCxnSpPr>
        <p:spPr>
          <a:xfrm flipV="1">
            <a:off x="7379248" y="4980834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8231C42-8B64-E640-B903-6EAB49A375A3}"/>
              </a:ext>
            </a:extLst>
          </p:cNvPr>
          <p:cNvSpPr txBox="1"/>
          <p:nvPr/>
        </p:nvSpPr>
        <p:spPr>
          <a:xfrm>
            <a:off x="9708146" y="6795289"/>
            <a:ext cx="1550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14" name="Straight Arrow Connector 127">
            <a:extLst>
              <a:ext uri="{FF2B5EF4-FFF2-40B4-BE49-F238E27FC236}">
                <a16:creationId xmlns:a16="http://schemas.microsoft.com/office/drawing/2014/main" id="{D2840A48-5EFD-FB42-8A52-EB7F289E5DCC}"/>
              </a:ext>
            </a:extLst>
          </p:cNvPr>
          <p:cNvCxnSpPr>
            <a:cxnSpLocks/>
            <a:stCxn id="163" idx="0"/>
          </p:cNvCxnSpPr>
          <p:nvPr/>
        </p:nvCxnSpPr>
        <p:spPr>
          <a:xfrm flipV="1">
            <a:off x="10441630" y="5053388"/>
            <a:ext cx="3963" cy="32928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50">
            <a:extLst>
              <a:ext uri="{FF2B5EF4-FFF2-40B4-BE49-F238E27FC236}">
                <a16:creationId xmlns:a16="http://schemas.microsoft.com/office/drawing/2014/main" id="{71F34565-F39F-7248-9A04-21F6B8F3FF3F}"/>
              </a:ext>
            </a:extLst>
          </p:cNvPr>
          <p:cNvSpPr/>
          <p:nvPr/>
        </p:nvSpPr>
        <p:spPr>
          <a:xfrm>
            <a:off x="2470348" y="5512565"/>
            <a:ext cx="684000" cy="6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118" name="Straight Arrow Connector 152">
            <a:extLst>
              <a:ext uri="{FF2B5EF4-FFF2-40B4-BE49-F238E27FC236}">
                <a16:creationId xmlns:a16="http://schemas.microsoft.com/office/drawing/2014/main" id="{FE4C3898-8208-BC41-A262-70A647A469A8}"/>
              </a:ext>
            </a:extLst>
          </p:cNvPr>
          <p:cNvCxnSpPr>
            <a:cxnSpLocks/>
          </p:cNvCxnSpPr>
          <p:nvPr/>
        </p:nvCxnSpPr>
        <p:spPr>
          <a:xfrm flipH="1" flipV="1">
            <a:off x="5850181" y="5013173"/>
            <a:ext cx="6178" cy="6588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58">
            <a:extLst>
              <a:ext uri="{FF2B5EF4-FFF2-40B4-BE49-F238E27FC236}">
                <a16:creationId xmlns:a16="http://schemas.microsoft.com/office/drawing/2014/main" id="{FC896F6B-9457-2946-886B-0D22C725098D}"/>
              </a:ext>
            </a:extLst>
          </p:cNvPr>
          <p:cNvCxnSpPr>
            <a:cxnSpLocks/>
          </p:cNvCxnSpPr>
          <p:nvPr/>
        </p:nvCxnSpPr>
        <p:spPr>
          <a:xfrm flipV="1">
            <a:off x="8912423" y="5038283"/>
            <a:ext cx="0" cy="590439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51F4FB5-F036-F84B-9665-A457B02BE21D}"/>
              </a:ext>
            </a:extLst>
          </p:cNvPr>
          <p:cNvSpPr txBox="1"/>
          <p:nvPr/>
        </p:nvSpPr>
        <p:spPr>
          <a:xfrm>
            <a:off x="9981544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021AD39-4CCC-2741-A507-FA83FBA93C3F}"/>
              </a:ext>
            </a:extLst>
          </p:cNvPr>
          <p:cNvSpPr txBox="1"/>
          <p:nvPr/>
        </p:nvSpPr>
        <p:spPr>
          <a:xfrm>
            <a:off x="8447228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77EDAFB-0AE2-FC40-8C9D-0C347C3ADF67}"/>
              </a:ext>
            </a:extLst>
          </p:cNvPr>
          <p:cNvSpPr txBox="1"/>
          <p:nvPr/>
        </p:nvSpPr>
        <p:spPr>
          <a:xfrm>
            <a:off x="6912909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33DE464-3B4A-D742-9A3A-BFABC0C7C628}"/>
              </a:ext>
            </a:extLst>
          </p:cNvPr>
          <p:cNvSpPr txBox="1"/>
          <p:nvPr/>
        </p:nvSpPr>
        <p:spPr>
          <a:xfrm>
            <a:off x="5378590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08977A-558C-8543-B225-EC65EB1D3810}"/>
              </a:ext>
            </a:extLst>
          </p:cNvPr>
          <p:cNvSpPr txBox="1"/>
          <p:nvPr/>
        </p:nvSpPr>
        <p:spPr>
          <a:xfrm>
            <a:off x="3844271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D0055C-CE27-0545-9FF5-646E78AD8E66}"/>
              </a:ext>
            </a:extLst>
          </p:cNvPr>
          <p:cNvSpPr txBox="1"/>
          <p:nvPr/>
        </p:nvSpPr>
        <p:spPr>
          <a:xfrm>
            <a:off x="2309952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Rectangle 7">
            <a:extLst>
              <a:ext uri="{FF2B5EF4-FFF2-40B4-BE49-F238E27FC236}">
                <a16:creationId xmlns:a16="http://schemas.microsoft.com/office/drawing/2014/main" id="{7029D4A9-D75B-A54F-B5E1-7AD09A73D72B}"/>
              </a:ext>
            </a:extLst>
          </p:cNvPr>
          <p:cNvSpPr/>
          <p:nvPr/>
        </p:nvSpPr>
        <p:spPr>
          <a:xfrm>
            <a:off x="2615271" y="651607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Oval 7">
            <a:extLst>
              <a:ext uri="{FF2B5EF4-FFF2-40B4-BE49-F238E27FC236}">
                <a16:creationId xmlns:a16="http://schemas.microsoft.com/office/drawing/2014/main" id="{4CBE7B3F-FC29-D746-8816-88E61A1FC2B3}"/>
              </a:ext>
            </a:extLst>
          </p:cNvPr>
          <p:cNvSpPr/>
          <p:nvPr/>
        </p:nvSpPr>
        <p:spPr>
          <a:xfrm>
            <a:off x="10275323" y="5495833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Rounded Rectangle 27">
            <a:extLst>
              <a:ext uri="{FF2B5EF4-FFF2-40B4-BE49-F238E27FC236}">
                <a16:creationId xmlns:a16="http://schemas.microsoft.com/office/drawing/2014/main" id="{B874800D-747C-A94D-BE6F-EA96C78145B1}"/>
              </a:ext>
            </a:extLst>
          </p:cNvPr>
          <p:cNvSpPr/>
          <p:nvPr/>
        </p:nvSpPr>
        <p:spPr>
          <a:xfrm>
            <a:off x="5661265" y="6538396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0" name="Rounded Rectangle 7">
            <a:extLst>
              <a:ext uri="{FF2B5EF4-FFF2-40B4-BE49-F238E27FC236}">
                <a16:creationId xmlns:a16="http://schemas.microsoft.com/office/drawing/2014/main" id="{8134EC84-1F44-0D45-B3F8-7CD69E98B44A}"/>
              </a:ext>
            </a:extLst>
          </p:cNvPr>
          <p:cNvSpPr/>
          <p:nvPr/>
        </p:nvSpPr>
        <p:spPr>
          <a:xfrm>
            <a:off x="7192519" y="5501669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1" name="Block Arc 25">
            <a:extLst>
              <a:ext uri="{FF2B5EF4-FFF2-40B4-BE49-F238E27FC236}">
                <a16:creationId xmlns:a16="http://schemas.microsoft.com/office/drawing/2014/main" id="{23CD389C-986D-EF4F-958D-EAA42A720E94}"/>
              </a:ext>
            </a:extLst>
          </p:cNvPr>
          <p:cNvSpPr/>
          <p:nvPr/>
        </p:nvSpPr>
        <p:spPr>
          <a:xfrm>
            <a:off x="4187913" y="548643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2" name="Round Same Side Corner Rectangle 36">
            <a:extLst>
              <a:ext uri="{FF2B5EF4-FFF2-40B4-BE49-F238E27FC236}">
                <a16:creationId xmlns:a16="http://schemas.microsoft.com/office/drawing/2014/main" id="{24F8E271-85F3-764D-8323-14517EFB6CFE}"/>
              </a:ext>
            </a:extLst>
          </p:cNvPr>
          <p:cNvSpPr/>
          <p:nvPr/>
        </p:nvSpPr>
        <p:spPr>
          <a:xfrm>
            <a:off x="8737794" y="6542616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34" name="Straight Arrow Connector 115">
            <a:extLst>
              <a:ext uri="{FF2B5EF4-FFF2-40B4-BE49-F238E27FC236}">
                <a16:creationId xmlns:a16="http://schemas.microsoft.com/office/drawing/2014/main" id="{F7B97030-44F7-6042-B6DA-F6DD7732745F}"/>
              </a:ext>
            </a:extLst>
          </p:cNvPr>
          <p:cNvCxnSpPr>
            <a:cxnSpLocks/>
          </p:cNvCxnSpPr>
          <p:nvPr/>
        </p:nvCxnSpPr>
        <p:spPr>
          <a:xfrm flipV="1">
            <a:off x="1241971" y="5038283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D272E7B4-E444-3443-A8B6-B38BD9270C11}"/>
              </a:ext>
            </a:extLst>
          </p:cNvPr>
          <p:cNvSpPr txBox="1"/>
          <p:nvPr/>
        </p:nvSpPr>
        <p:spPr>
          <a:xfrm>
            <a:off x="795577" y="4083807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1979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00F4CC-8636-7F49-8342-86B799C6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8" y="5407381"/>
            <a:ext cx="569145" cy="44268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4C729F3-57E1-D148-991E-206120BE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13" y="5802360"/>
            <a:ext cx="470988" cy="367148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349570FD-F70C-A54F-909A-308E4FB1C93F}"/>
              </a:ext>
            </a:extLst>
          </p:cNvPr>
          <p:cNvSpPr txBox="1"/>
          <p:nvPr/>
        </p:nvSpPr>
        <p:spPr>
          <a:xfrm>
            <a:off x="595551" y="5936179"/>
            <a:ext cx="129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Unix</a:t>
            </a:r>
            <a:r>
              <a:rPr lang="zh-CN" altLang="en-US" sz="1400" dirty="0"/>
              <a:t> </a:t>
            </a:r>
            <a:r>
              <a:rPr lang="en-US" altLang="zh-CN" sz="1400" dirty="0"/>
              <a:t>V7</a:t>
            </a:r>
            <a:r>
              <a:rPr lang="zh-CN" altLang="en-US" sz="1400" dirty="0"/>
              <a:t> </a:t>
            </a:r>
            <a:r>
              <a:rPr lang="en-US" altLang="zh-CN" sz="1400" dirty="0"/>
              <a:t>chroot</a:t>
            </a:r>
            <a:endParaRPr lang="en-US" sz="1400" dirty="0"/>
          </a:p>
        </p:txBody>
      </p:sp>
      <p:cxnSp>
        <p:nvCxnSpPr>
          <p:cNvPr id="147" name="Straight Arrow Connector 152">
            <a:extLst>
              <a:ext uri="{FF2B5EF4-FFF2-40B4-BE49-F238E27FC236}">
                <a16:creationId xmlns:a16="http://schemas.microsoft.com/office/drawing/2014/main" id="{6FC9ADC3-3F7C-5546-9C95-E2FEC6F582C2}"/>
              </a:ext>
            </a:extLst>
          </p:cNvPr>
          <p:cNvCxnSpPr>
            <a:cxnSpLocks/>
          </p:cNvCxnSpPr>
          <p:nvPr/>
        </p:nvCxnSpPr>
        <p:spPr>
          <a:xfrm flipV="1">
            <a:off x="2764861" y="5047683"/>
            <a:ext cx="0" cy="62429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9770C61-0455-E848-AAFF-E3F0373FB441}"/>
              </a:ext>
            </a:extLst>
          </p:cNvPr>
          <p:cNvSpPr txBox="1"/>
          <p:nvPr/>
        </p:nvSpPr>
        <p:spPr>
          <a:xfrm>
            <a:off x="2129872" y="6274864"/>
            <a:ext cx="129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FreeBSD</a:t>
            </a:r>
            <a:r>
              <a:rPr lang="zh-CN" altLang="en-US" sz="1400" dirty="0"/>
              <a:t> </a:t>
            </a:r>
            <a:r>
              <a:rPr lang="en-US" altLang="zh-CN" sz="1400" dirty="0"/>
              <a:t>Jails</a:t>
            </a:r>
            <a:endParaRPr lang="en-US" sz="1400" dirty="0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2003802-229D-2140-9584-BE550B01D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940" y="5330810"/>
            <a:ext cx="1164426" cy="595824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0A9F63D-32B0-2644-B102-14FB7AF3E73C}"/>
              </a:ext>
            </a:extLst>
          </p:cNvPr>
          <p:cNvSpPr txBox="1"/>
          <p:nvPr/>
        </p:nvSpPr>
        <p:spPr>
          <a:xfrm>
            <a:off x="3457789" y="5888788"/>
            <a:ext cx="172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Solaris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BC22E9B7-512E-8143-9CA3-1CE9B4DCE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488" y="5727913"/>
            <a:ext cx="1152495" cy="516043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3169E2B0-D0D4-EC42-B5AB-51635B2D5832}"/>
              </a:ext>
            </a:extLst>
          </p:cNvPr>
          <p:cNvSpPr txBox="1"/>
          <p:nvPr/>
        </p:nvSpPr>
        <p:spPr>
          <a:xfrm>
            <a:off x="5132428" y="6273350"/>
            <a:ext cx="144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LinuX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DDE3F3C3-D937-BB4E-B450-BA0686628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329" y="5358066"/>
            <a:ext cx="1148938" cy="574469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72373941-1043-954D-B07F-745E16213FB4}"/>
              </a:ext>
            </a:extLst>
          </p:cNvPr>
          <p:cNvSpPr txBox="1"/>
          <p:nvPr/>
        </p:nvSpPr>
        <p:spPr>
          <a:xfrm>
            <a:off x="6559168" y="5904176"/>
            <a:ext cx="1723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Google</a:t>
            </a:r>
            <a:r>
              <a:rPr lang="zh-CN" altLang="en-US" sz="1200" dirty="0"/>
              <a:t> </a:t>
            </a:r>
            <a:r>
              <a:rPr lang="en-US" altLang="zh-CN" sz="1200" dirty="0"/>
              <a:t>Container</a:t>
            </a:r>
            <a:r>
              <a:rPr lang="zh-CN" altLang="en-US" sz="1200" dirty="0"/>
              <a:t> </a:t>
            </a:r>
            <a:r>
              <a:rPr lang="en-US" altLang="zh-CN" sz="1200" dirty="0"/>
              <a:t>Stack</a:t>
            </a:r>
            <a:endParaRPr lang="en-US" sz="1200" dirty="0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04FFF66D-98EA-6149-BD8C-8C0AC364F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9239" y="5662006"/>
            <a:ext cx="735448" cy="64928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811B4BAD-BFA3-9449-B3C0-CEEEEC1E1636}"/>
              </a:ext>
            </a:extLst>
          </p:cNvPr>
          <p:cNvSpPr txBox="1"/>
          <p:nvPr/>
        </p:nvSpPr>
        <p:spPr>
          <a:xfrm>
            <a:off x="8150421" y="6344577"/>
            <a:ext cx="1573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Docker</a:t>
            </a:r>
            <a:r>
              <a:rPr lang="zh-CN" altLang="en-US" sz="1400" dirty="0"/>
              <a:t> </a:t>
            </a:r>
            <a:r>
              <a:rPr lang="en-US" altLang="zh-CN" sz="1400" dirty="0"/>
              <a:t>Containers</a:t>
            </a:r>
            <a:endParaRPr lang="en-US" sz="1400" dirty="0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E76E39E0-449D-B847-A666-D77874452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3906" y="5382674"/>
            <a:ext cx="735448" cy="64928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F6D7A723-2FD9-054D-AC7D-DF839C547359}"/>
              </a:ext>
            </a:extLst>
          </p:cNvPr>
          <p:cNvSpPr txBox="1"/>
          <p:nvPr/>
        </p:nvSpPr>
        <p:spPr>
          <a:xfrm>
            <a:off x="9576572" y="5899218"/>
            <a:ext cx="172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Docker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Windows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7BBC9-7CEF-2E48-B407-9187CABDDC0A}"/>
              </a:ext>
            </a:extLst>
          </p:cNvPr>
          <p:cNvSpPr txBox="1"/>
          <p:nvPr/>
        </p:nvSpPr>
        <p:spPr>
          <a:xfrm>
            <a:off x="571500" y="983031"/>
            <a:ext cx="4324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</a:t>
            </a:r>
            <a:r>
              <a:rPr lang="en-US" altLang="zh-CN" sz="1600" dirty="0"/>
              <a:t>:</a:t>
            </a:r>
            <a:r>
              <a:rPr lang="en-CA" altLang="zh-CN" sz="1600" dirty="0"/>
              <a:t>https://</a:t>
            </a:r>
            <a:r>
              <a:rPr lang="en-CA" altLang="zh-CN" sz="1600" dirty="0" err="1"/>
              <a:t>aws.amazon.com</a:t>
            </a:r>
            <a:r>
              <a:rPr lang="en-CA" altLang="zh-CN" sz="1600" dirty="0"/>
              <a:t>/containers/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5392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/>
              <a:t>Why</a:t>
            </a:r>
            <a:r>
              <a:rPr lang="zh-CN" altLang="en-US" sz="2860"/>
              <a:t> </a:t>
            </a:r>
            <a:r>
              <a:rPr lang="en-US" altLang="zh-CN" sz="2860"/>
              <a:t>containers?</a:t>
            </a:r>
            <a:endParaRPr lang="en-US" sz="286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B28F4-80F1-864E-AE03-F3656DB2C582}"/>
              </a:ext>
            </a:extLst>
          </p:cNvPr>
          <p:cNvSpPr txBox="1"/>
          <p:nvPr/>
        </p:nvSpPr>
        <p:spPr>
          <a:xfrm>
            <a:off x="571500" y="1579984"/>
            <a:ext cx="33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4857C-F183-F044-8094-957F1D3ED9C1}"/>
              </a:ext>
            </a:extLst>
          </p:cNvPr>
          <p:cNvSpPr txBox="1"/>
          <p:nvPr/>
        </p:nvSpPr>
        <p:spPr>
          <a:xfrm>
            <a:off x="3949959" y="4214336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organized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3BAD5E-7434-EF47-9404-3DEF89B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60" y="4719827"/>
            <a:ext cx="3701209" cy="1550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9D0A9E-FAF6-1646-BAA5-81ECF820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61" y="4706523"/>
            <a:ext cx="4134079" cy="15736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14B1E2-14FF-C444-97DD-38794487236F}"/>
              </a:ext>
            </a:extLst>
          </p:cNvPr>
          <p:cNvSpPr txBox="1"/>
          <p:nvPr/>
        </p:nvSpPr>
        <p:spPr>
          <a:xfrm>
            <a:off x="1702541" y="1298093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Improving</a:t>
            </a:r>
            <a:r>
              <a:rPr lang="zh-CN" altLang="en-US" dirty="0"/>
              <a:t> </a:t>
            </a:r>
            <a:r>
              <a:rPr lang="en-US" altLang="zh-CN" dirty="0"/>
              <a:t>portability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7D1FFE-C8D7-E641-8D78-7817455203BA}"/>
              </a:ext>
            </a:extLst>
          </p:cNvPr>
          <p:cNvSpPr txBox="1"/>
          <p:nvPr/>
        </p:nvSpPr>
        <p:spPr>
          <a:xfrm>
            <a:off x="6500331" y="1298093"/>
            <a:ext cx="3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Protecting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8E38E2-BAC8-B84C-841A-4B48621F7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41" y="1687755"/>
            <a:ext cx="4413803" cy="2403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D91FA61-A466-9848-B139-8781E5DEA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41" y="1926174"/>
            <a:ext cx="3810000" cy="195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277D7-7E37-7C48-9F4A-1178F9C958C3}"/>
              </a:ext>
            </a:extLst>
          </p:cNvPr>
          <p:cNvSpPr txBox="1"/>
          <p:nvPr/>
        </p:nvSpPr>
        <p:spPr>
          <a:xfrm>
            <a:off x="7320915" y="6403065"/>
            <a:ext cx="402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Ref:</a:t>
            </a:r>
            <a:r>
              <a:rPr lang="en-CA" altLang="zh-CN" sz="1600" dirty="0"/>
              <a:t>Docker</a:t>
            </a:r>
            <a:r>
              <a:rPr lang="zh-CN" altLang="en-US" sz="1600" dirty="0"/>
              <a:t> </a:t>
            </a:r>
            <a:r>
              <a:rPr lang="en-US" altLang="zh-CN" sz="1600" dirty="0"/>
              <a:t>I</a:t>
            </a:r>
            <a:r>
              <a:rPr lang="en-CA" altLang="zh-CN" sz="1600" dirty="0"/>
              <a:t>n</a:t>
            </a:r>
            <a:r>
              <a:rPr lang="zh-CN" altLang="en-US" sz="1600" dirty="0"/>
              <a:t> </a:t>
            </a:r>
            <a:r>
              <a:rPr lang="en-CA" altLang="zh-CN" sz="1600" dirty="0"/>
              <a:t>Action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Jeff</a:t>
            </a:r>
            <a:r>
              <a:rPr lang="zh-CN" altLang="en-US" sz="1600" dirty="0"/>
              <a:t> </a:t>
            </a:r>
            <a:r>
              <a:rPr lang="en-US" altLang="zh-CN" sz="1600" dirty="0" err="1"/>
              <a:t>Nickoloff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99404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Kubernetes</a:t>
            </a:r>
            <a:endParaRPr lang="en-US" sz="286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0CE9-E857-5442-8F2E-4C428329F8B3}"/>
              </a:ext>
            </a:extLst>
          </p:cNvPr>
          <p:cNvSpPr txBox="1"/>
          <p:nvPr/>
        </p:nvSpPr>
        <p:spPr>
          <a:xfrm>
            <a:off x="740779" y="1722056"/>
            <a:ext cx="46761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container orchestration engine for automating deployment, scaling, and management of containerized application</a:t>
            </a:r>
            <a:r>
              <a:rPr lang="en-US" altLang="zh-CN" dirty="0"/>
              <a:t>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/>
          </a:p>
          <a:p>
            <a:r>
              <a:rPr lang="en-US" dirty="0"/>
              <a:t>Simplifying application deployment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Achieving better utilization of hardware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Health checking and self-healing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Automatic scaling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party</a:t>
            </a:r>
            <a:r>
              <a:rPr lang="zh-CN" altLang="en-US" dirty="0"/>
              <a:t> </a:t>
            </a:r>
            <a:r>
              <a:rPr lang="en-US" altLang="zh-CN" dirty="0"/>
              <a:t>services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Outstanding community and industry support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F69F8-872D-CC45-BE37-877A636AE239}"/>
              </a:ext>
            </a:extLst>
          </p:cNvPr>
          <p:cNvSpPr txBox="1"/>
          <p:nvPr/>
        </p:nvSpPr>
        <p:spPr>
          <a:xfrm>
            <a:off x="5134707" y="5800096"/>
            <a:ext cx="7455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Ref:</a:t>
            </a:r>
            <a:r>
              <a:rPr lang="en-US" sz="1600" dirty="0" err="1"/>
              <a:t>https</a:t>
            </a:r>
            <a:r>
              <a:rPr lang="en-US" sz="1600" dirty="0"/>
              <a:t>://</a:t>
            </a:r>
            <a:r>
              <a:rPr lang="en-US" sz="1600" dirty="0" err="1"/>
              <a:t>www.aquasec.com</a:t>
            </a:r>
            <a:r>
              <a:rPr lang="en-US" sz="1600" dirty="0"/>
              <a:t>/wiki/display/containers/Kubernetes+Architecture+101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3281-0A35-7447-8763-68D72844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51" y="1291426"/>
            <a:ext cx="6242774" cy="45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86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2860" dirty="0"/>
              <a:t>Docker</a:t>
            </a:r>
            <a:r>
              <a:rPr lang="zh-CN" altLang="en-US" sz="2860" dirty="0"/>
              <a:t> </a:t>
            </a:r>
            <a:r>
              <a:rPr lang="en-US" altLang="zh-CN" sz="2860" dirty="0"/>
              <a:t>and</a:t>
            </a:r>
            <a:r>
              <a:rPr lang="zh-CN" altLang="en-US" sz="2860" dirty="0"/>
              <a:t> </a:t>
            </a:r>
            <a:r>
              <a:rPr lang="en-US" altLang="zh-CN" sz="2860" dirty="0"/>
              <a:t>K8s</a:t>
            </a:r>
            <a:r>
              <a:rPr lang="zh-CN" altLang="en-US" sz="2860" dirty="0"/>
              <a:t> </a:t>
            </a:r>
            <a:r>
              <a:rPr lang="en-US" altLang="zh-CN" sz="2860" dirty="0"/>
              <a:t>in</a:t>
            </a:r>
            <a:r>
              <a:rPr lang="zh-CN" altLang="en-US" sz="2860" dirty="0"/>
              <a:t> </a:t>
            </a:r>
            <a:r>
              <a:rPr lang="en-US" altLang="zh-CN" sz="2860" dirty="0"/>
              <a:t>OCDL</a:t>
            </a:r>
            <a:endParaRPr lang="en-US" sz="2860" dirty="0"/>
          </a:p>
        </p:txBody>
      </p:sp>
      <p:pic>
        <p:nvPicPr>
          <p:cNvPr id="20" name="Picture 32">
            <a:extLst>
              <a:ext uri="{FF2B5EF4-FFF2-40B4-BE49-F238E27FC236}">
                <a16:creationId xmlns:a16="http://schemas.microsoft.com/office/drawing/2014/main" id="{8A346ECC-4917-FF41-A1AD-6A9C8328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4" y="4516891"/>
            <a:ext cx="1938331" cy="792954"/>
          </a:xfrm>
          <a:prstGeom prst="rect">
            <a:avLst/>
          </a:prstGeom>
        </p:spPr>
      </p:pic>
      <p:sp>
        <p:nvSpPr>
          <p:cNvPr id="23" name="Shape 187">
            <a:extLst>
              <a:ext uri="{FF2B5EF4-FFF2-40B4-BE49-F238E27FC236}">
                <a16:creationId xmlns:a16="http://schemas.microsoft.com/office/drawing/2014/main" id="{5F794F2A-5363-D544-9B0B-4D789AD7B01D}"/>
              </a:ext>
            </a:extLst>
          </p:cNvPr>
          <p:cNvSpPr/>
          <p:nvPr/>
        </p:nvSpPr>
        <p:spPr>
          <a:xfrm>
            <a:off x="992293" y="2007440"/>
            <a:ext cx="4564822" cy="3671776"/>
          </a:xfrm>
          <a:prstGeom prst="rect">
            <a:avLst/>
          </a:prstGeom>
          <a:ln w="31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24" name="k8.png">
            <a:extLst>
              <a:ext uri="{FF2B5EF4-FFF2-40B4-BE49-F238E27FC236}">
                <a16:creationId xmlns:a16="http://schemas.microsoft.com/office/drawing/2014/main" id="{45EFA697-67CA-7345-9CBE-04D3E8BC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83" y="1475435"/>
            <a:ext cx="691668" cy="69166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190">
            <a:extLst>
              <a:ext uri="{FF2B5EF4-FFF2-40B4-BE49-F238E27FC236}">
                <a16:creationId xmlns:a16="http://schemas.microsoft.com/office/drawing/2014/main" id="{424E70EA-9C5A-7B4D-9D5C-B50B83C18A68}"/>
              </a:ext>
            </a:extLst>
          </p:cNvPr>
          <p:cNvSpPr/>
          <p:nvPr/>
        </p:nvSpPr>
        <p:spPr>
          <a:xfrm>
            <a:off x="1146520" y="2187993"/>
            <a:ext cx="2090483" cy="1597298"/>
          </a:xfrm>
          <a:prstGeom prst="rect">
            <a:avLst/>
          </a:prstGeom>
          <a:ln w="3175">
            <a:solidFill>
              <a:srgbClr val="000000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6" name="Shape 192">
            <a:extLst>
              <a:ext uri="{FF2B5EF4-FFF2-40B4-BE49-F238E27FC236}">
                <a16:creationId xmlns:a16="http://schemas.microsoft.com/office/drawing/2014/main" id="{5DFBCEFC-38CF-454C-A176-5A5BD8439102}"/>
              </a:ext>
            </a:extLst>
          </p:cNvPr>
          <p:cNvSpPr/>
          <p:nvPr/>
        </p:nvSpPr>
        <p:spPr>
          <a:xfrm>
            <a:off x="1770631" y="3510838"/>
            <a:ext cx="891269" cy="2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342304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410765" hangingPunct="0"/>
            <a:r>
              <a:rPr sz="1080" kern="0" dirty="0">
                <a:solidFill>
                  <a:srgbClr val="000000"/>
                </a:solidFill>
                <a:latin typeface="Verdana"/>
                <a:cs typeface="Verdana"/>
              </a:rPr>
              <a:t>CPU </a:t>
            </a:r>
            <a:r>
              <a:rPr lang="en-US" sz="1080" kern="0" dirty="0">
                <a:solidFill>
                  <a:srgbClr val="000000"/>
                </a:solidFill>
                <a:latin typeface="Verdana"/>
                <a:cs typeface="Verdana"/>
              </a:rPr>
              <a:t>Cluster</a:t>
            </a:r>
            <a:endParaRPr sz="1080" kern="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27" name="Shape 193">
            <a:extLst>
              <a:ext uri="{FF2B5EF4-FFF2-40B4-BE49-F238E27FC236}">
                <a16:creationId xmlns:a16="http://schemas.microsoft.com/office/drawing/2014/main" id="{C12826E4-2A7D-1F47-A1D8-5C9C5F42D997}"/>
              </a:ext>
            </a:extLst>
          </p:cNvPr>
          <p:cNvSpPr/>
          <p:nvPr/>
        </p:nvSpPr>
        <p:spPr>
          <a:xfrm>
            <a:off x="3908894" y="3497325"/>
            <a:ext cx="902489" cy="238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342304">
              <a:defRPr sz="9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410765" hangingPunct="0"/>
            <a:r>
              <a:rPr sz="1080" kern="0" dirty="0">
                <a:solidFill>
                  <a:srgbClr val="000000"/>
                </a:solidFill>
                <a:latin typeface="Verdana"/>
                <a:cs typeface="Verdana"/>
              </a:rPr>
              <a:t>GPU </a:t>
            </a:r>
            <a:r>
              <a:rPr lang="en-US" sz="1080" kern="0" dirty="0">
                <a:solidFill>
                  <a:srgbClr val="000000"/>
                </a:solidFill>
                <a:latin typeface="Verdana"/>
                <a:cs typeface="Verdana"/>
              </a:rPr>
              <a:t>Cluster</a:t>
            </a:r>
            <a:endParaRPr sz="1080" kern="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grpSp>
        <p:nvGrpSpPr>
          <p:cNvPr id="38" name="组合 7">
            <a:extLst>
              <a:ext uri="{FF2B5EF4-FFF2-40B4-BE49-F238E27FC236}">
                <a16:creationId xmlns:a16="http://schemas.microsoft.com/office/drawing/2014/main" id="{7CE2AD2C-2F79-4649-9AF2-1E69B4C9019B}"/>
              </a:ext>
            </a:extLst>
          </p:cNvPr>
          <p:cNvGrpSpPr/>
          <p:nvPr/>
        </p:nvGrpSpPr>
        <p:grpSpPr>
          <a:xfrm>
            <a:off x="1192134" y="2294479"/>
            <a:ext cx="1016071" cy="1148891"/>
            <a:chOff x="1629749" y="2599855"/>
            <a:chExt cx="846726" cy="957409"/>
          </a:xfrm>
        </p:grpSpPr>
        <p:pic>
          <p:nvPicPr>
            <p:cNvPr id="39" name="图片 6">
              <a:extLst>
                <a:ext uri="{FF2B5EF4-FFF2-40B4-BE49-F238E27FC236}">
                  <a16:creationId xmlns:a16="http://schemas.microsoft.com/office/drawing/2014/main" id="{D040886F-B020-2543-8C20-4AFE4A12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0" name="download.png">
              <a:extLst>
                <a:ext uri="{FF2B5EF4-FFF2-40B4-BE49-F238E27FC236}">
                  <a16:creationId xmlns:a16="http://schemas.microsoft.com/office/drawing/2014/main" id="{CABFF875-6024-1246-9A69-FC205AF9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图形 49">
              <a:extLst>
                <a:ext uri="{FF2B5EF4-FFF2-40B4-BE49-F238E27FC236}">
                  <a16:creationId xmlns:a16="http://schemas.microsoft.com/office/drawing/2014/main" id="{2F47C288-783D-A94E-A76D-B97EC040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grpSp>
        <p:nvGrpSpPr>
          <p:cNvPr id="42" name="组合 60">
            <a:extLst>
              <a:ext uri="{FF2B5EF4-FFF2-40B4-BE49-F238E27FC236}">
                <a16:creationId xmlns:a16="http://schemas.microsoft.com/office/drawing/2014/main" id="{2C882AE1-32BA-3D43-A72D-ECF9BAC334BE}"/>
              </a:ext>
            </a:extLst>
          </p:cNvPr>
          <p:cNvGrpSpPr/>
          <p:nvPr/>
        </p:nvGrpSpPr>
        <p:grpSpPr>
          <a:xfrm>
            <a:off x="2195418" y="2296918"/>
            <a:ext cx="1016071" cy="1148891"/>
            <a:chOff x="1629749" y="2599855"/>
            <a:chExt cx="846726" cy="957409"/>
          </a:xfrm>
        </p:grpSpPr>
        <p:pic>
          <p:nvPicPr>
            <p:cNvPr id="43" name="图片 61">
              <a:extLst>
                <a:ext uri="{FF2B5EF4-FFF2-40B4-BE49-F238E27FC236}">
                  <a16:creationId xmlns:a16="http://schemas.microsoft.com/office/drawing/2014/main" id="{44019146-547E-3842-BFD9-041E688A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4" name="download.png">
              <a:extLst>
                <a:ext uri="{FF2B5EF4-FFF2-40B4-BE49-F238E27FC236}">
                  <a16:creationId xmlns:a16="http://schemas.microsoft.com/office/drawing/2014/main" id="{16BA4199-A1B5-424C-88A7-A5568840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图形 63">
              <a:extLst>
                <a:ext uri="{FF2B5EF4-FFF2-40B4-BE49-F238E27FC236}">
                  <a16:creationId xmlns:a16="http://schemas.microsoft.com/office/drawing/2014/main" id="{7A768FFD-BD86-7248-A022-80F171EE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sp>
        <p:nvSpPr>
          <p:cNvPr id="46" name="Shape 190">
            <a:extLst>
              <a:ext uri="{FF2B5EF4-FFF2-40B4-BE49-F238E27FC236}">
                <a16:creationId xmlns:a16="http://schemas.microsoft.com/office/drawing/2014/main" id="{85122067-291F-734A-ACA8-ACA0AF292178}"/>
              </a:ext>
            </a:extLst>
          </p:cNvPr>
          <p:cNvSpPr/>
          <p:nvPr/>
        </p:nvSpPr>
        <p:spPr>
          <a:xfrm>
            <a:off x="3275275" y="2184049"/>
            <a:ext cx="2090483" cy="1597298"/>
          </a:xfrm>
          <a:prstGeom prst="rect">
            <a:avLst/>
          </a:prstGeom>
          <a:ln w="3175">
            <a:solidFill>
              <a:srgbClr val="000000"/>
            </a:solidFill>
            <a:custDash>
              <a:ds d="100000" sp="200000"/>
            </a:custDash>
          </a:ln>
        </p:spPr>
        <p:txBody>
          <a:bodyPr lIns="35718" tIns="35718" rIns="35718" bIns="35718" anchor="ctr"/>
          <a:lstStyle/>
          <a:p>
            <a:pPr algn="ctr" defTabSz="410765" hangingPunct="0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8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47" name="组合 69">
            <a:extLst>
              <a:ext uri="{FF2B5EF4-FFF2-40B4-BE49-F238E27FC236}">
                <a16:creationId xmlns:a16="http://schemas.microsoft.com/office/drawing/2014/main" id="{502C3B3C-048A-B346-AB0B-0CBE4216BEC1}"/>
              </a:ext>
            </a:extLst>
          </p:cNvPr>
          <p:cNvGrpSpPr/>
          <p:nvPr/>
        </p:nvGrpSpPr>
        <p:grpSpPr>
          <a:xfrm>
            <a:off x="3320889" y="2290535"/>
            <a:ext cx="1016071" cy="1148891"/>
            <a:chOff x="1629749" y="2599855"/>
            <a:chExt cx="846726" cy="957409"/>
          </a:xfrm>
        </p:grpSpPr>
        <p:pic>
          <p:nvPicPr>
            <p:cNvPr id="48" name="图片 70">
              <a:extLst>
                <a:ext uri="{FF2B5EF4-FFF2-40B4-BE49-F238E27FC236}">
                  <a16:creationId xmlns:a16="http://schemas.microsoft.com/office/drawing/2014/main" id="{47C0984D-3253-6744-AF21-A05D6E0D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49" name="download.png">
              <a:extLst>
                <a:ext uri="{FF2B5EF4-FFF2-40B4-BE49-F238E27FC236}">
                  <a16:creationId xmlns:a16="http://schemas.microsoft.com/office/drawing/2014/main" id="{6E6DED8E-478F-4B4F-8FFE-B7968EA8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图形 72">
              <a:extLst>
                <a:ext uri="{FF2B5EF4-FFF2-40B4-BE49-F238E27FC236}">
                  <a16:creationId xmlns:a16="http://schemas.microsoft.com/office/drawing/2014/main" id="{E2276436-E3FC-184B-B6A5-BD3F42E3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grpSp>
        <p:nvGrpSpPr>
          <p:cNvPr id="51" name="组合 73">
            <a:extLst>
              <a:ext uri="{FF2B5EF4-FFF2-40B4-BE49-F238E27FC236}">
                <a16:creationId xmlns:a16="http://schemas.microsoft.com/office/drawing/2014/main" id="{D73F067D-10CB-B448-963C-23E8450B0A33}"/>
              </a:ext>
            </a:extLst>
          </p:cNvPr>
          <p:cNvGrpSpPr/>
          <p:nvPr/>
        </p:nvGrpSpPr>
        <p:grpSpPr>
          <a:xfrm>
            <a:off x="4324173" y="2292975"/>
            <a:ext cx="1016071" cy="1148891"/>
            <a:chOff x="1629749" y="2599855"/>
            <a:chExt cx="846726" cy="957409"/>
          </a:xfrm>
        </p:grpSpPr>
        <p:pic>
          <p:nvPicPr>
            <p:cNvPr id="52" name="图片 74">
              <a:extLst>
                <a:ext uri="{FF2B5EF4-FFF2-40B4-BE49-F238E27FC236}">
                  <a16:creationId xmlns:a16="http://schemas.microsoft.com/office/drawing/2014/main" id="{BFF9C768-C910-B34A-83D6-A5588FDD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49" y="2599855"/>
              <a:ext cx="846726" cy="957409"/>
            </a:xfrm>
            <a:prstGeom prst="rect">
              <a:avLst/>
            </a:prstGeom>
          </p:spPr>
        </p:pic>
        <p:pic>
          <p:nvPicPr>
            <p:cNvPr id="53" name="download.png">
              <a:extLst>
                <a:ext uri="{FF2B5EF4-FFF2-40B4-BE49-F238E27FC236}">
                  <a16:creationId xmlns:a16="http://schemas.microsoft.com/office/drawing/2014/main" id="{6B4C19FF-9057-ED48-BE20-6B018DCC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0380" y="3144982"/>
              <a:ext cx="196898" cy="17341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图形 76">
              <a:extLst>
                <a:ext uri="{FF2B5EF4-FFF2-40B4-BE49-F238E27FC236}">
                  <a16:creationId xmlns:a16="http://schemas.microsoft.com/office/drawing/2014/main" id="{34A77819-1C11-5749-BC19-4775F5E8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5854" y="3117860"/>
              <a:ext cx="196898" cy="210596"/>
            </a:xfrm>
            <a:prstGeom prst="rect">
              <a:avLst/>
            </a:prstGeom>
          </p:spPr>
        </p:pic>
      </p:grpSp>
      <p:sp>
        <p:nvSpPr>
          <p:cNvPr id="75" name="Shape 187">
            <a:extLst>
              <a:ext uri="{FF2B5EF4-FFF2-40B4-BE49-F238E27FC236}">
                <a16:creationId xmlns:a16="http://schemas.microsoft.com/office/drawing/2014/main" id="{8881591A-3F90-A645-A96D-E267FD3F2A5B}"/>
              </a:ext>
            </a:extLst>
          </p:cNvPr>
          <p:cNvSpPr/>
          <p:nvPr/>
        </p:nvSpPr>
        <p:spPr>
          <a:xfrm>
            <a:off x="1175533" y="4243940"/>
            <a:ext cx="4137673" cy="1168848"/>
          </a:xfrm>
          <a:prstGeom prst="rect">
            <a:avLst/>
          </a:prstGeom>
          <a:ln w="31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 algn="ctr" defTabSz="342304">
              <a:defRPr sz="1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76" name="Picture 10">
            <a:extLst>
              <a:ext uri="{FF2B5EF4-FFF2-40B4-BE49-F238E27FC236}">
                <a16:creationId xmlns:a16="http://schemas.microsoft.com/office/drawing/2014/main" id="{713A5262-8EDF-4D46-B861-D9B41DC44A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7" b="16008"/>
          <a:stretch/>
        </p:blipFill>
        <p:spPr>
          <a:xfrm>
            <a:off x="2667677" y="3852449"/>
            <a:ext cx="1305272" cy="81965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1A62B77-C9CB-7E49-A2DC-11843952154F}"/>
              </a:ext>
            </a:extLst>
          </p:cNvPr>
          <p:cNvSpPr txBox="1"/>
          <p:nvPr/>
        </p:nvSpPr>
        <p:spPr>
          <a:xfrm>
            <a:off x="6170854" y="2073187"/>
            <a:ext cx="46761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Hybrid </a:t>
            </a:r>
            <a:r>
              <a:rPr lang="en-US" altLang="zh-CN" dirty="0"/>
              <a:t>CPU</a:t>
            </a:r>
            <a:r>
              <a:rPr lang="en-US" dirty="0"/>
              <a:t>/</a:t>
            </a:r>
            <a:r>
              <a:rPr lang="en-US" altLang="zh-CN" dirty="0"/>
              <a:t>GPU</a:t>
            </a:r>
            <a:r>
              <a:rPr lang="en-US" dirty="0"/>
              <a:t> clusters for high performance computing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Deploying, managing and scaling clusters with Kubernetes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dirty="0"/>
              <a:t>Data virtualization using HDFS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r>
              <a:rPr lang="en-US" altLang="zh-CN" dirty="0"/>
              <a:t>Accessing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at memory speed with </a:t>
            </a:r>
            <a:r>
              <a:rPr lang="en-US" dirty="0" err="1"/>
              <a:t>Alluxio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19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Cross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platform</a:t>
            </a:r>
            <a:r>
              <a:rPr lang="en-US" sz="3200" dirty="0"/>
              <a:t> resources integration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0C3942-2E12-B944-8669-7E07C21D0D6A}"/>
              </a:ext>
            </a:extLst>
          </p:cNvPr>
          <p:cNvSpPr/>
          <p:nvPr/>
        </p:nvSpPr>
        <p:spPr>
          <a:xfrm>
            <a:off x="755574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32D244-BF6C-4D4C-83C0-BD0FB78201DD}"/>
                  </a:ext>
                </a:extLst>
              </p:cNvPr>
              <p:cNvSpPr txBox="1"/>
              <p:nvPr/>
            </p:nvSpPr>
            <p:spPr>
              <a:xfrm>
                <a:off x="1192357" y="3594234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32D244-BF6C-4D4C-83C0-BD0FB782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57" y="3594234"/>
                <a:ext cx="585117" cy="492443"/>
              </a:xfrm>
              <a:prstGeom prst="rect">
                <a:avLst/>
              </a:prstGeom>
              <a:blipFill>
                <a:blip r:embed="rId3"/>
                <a:stretch>
                  <a:fillRect l="-8333" t="-2439" r="-6250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C79D1BD-98C2-944B-9872-D2FBEADFF851}"/>
              </a:ext>
            </a:extLst>
          </p:cNvPr>
          <p:cNvSpPr/>
          <p:nvPr/>
        </p:nvSpPr>
        <p:spPr>
          <a:xfrm>
            <a:off x="755574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FCBDAB-7FD7-AA41-8A02-7CED01AC0B50}"/>
              </a:ext>
            </a:extLst>
          </p:cNvPr>
          <p:cNvCxnSpPr>
            <a:cxnSpLocks/>
            <a:stCxn id="54" idx="4"/>
            <a:endCxn id="19" idx="0"/>
          </p:cNvCxnSpPr>
          <p:nvPr/>
        </p:nvCxnSpPr>
        <p:spPr>
          <a:xfrm>
            <a:off x="1484917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9387F345-17C1-F149-814F-CA864A18CFC0}"/>
              </a:ext>
            </a:extLst>
          </p:cNvPr>
          <p:cNvSpPr/>
          <p:nvPr/>
        </p:nvSpPr>
        <p:spPr>
          <a:xfrm>
            <a:off x="3734871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58190A-2F2B-9C45-978C-13F12639C866}"/>
                  </a:ext>
                </a:extLst>
              </p:cNvPr>
              <p:cNvSpPr txBox="1"/>
              <p:nvPr/>
            </p:nvSpPr>
            <p:spPr>
              <a:xfrm>
                <a:off x="4171654" y="3594234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58190A-2F2B-9C45-978C-13F12639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654" y="3594234"/>
                <a:ext cx="585117" cy="492443"/>
              </a:xfrm>
              <a:prstGeom prst="rect">
                <a:avLst/>
              </a:prstGeom>
              <a:blipFill>
                <a:blip r:embed="rId4"/>
                <a:stretch>
                  <a:fillRect l="-6122" t="-2439" r="-4082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188543F0-CD76-A048-807E-68636483DB68}"/>
              </a:ext>
            </a:extLst>
          </p:cNvPr>
          <p:cNvSpPr/>
          <p:nvPr/>
        </p:nvSpPr>
        <p:spPr>
          <a:xfrm>
            <a:off x="3734871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Azure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357FCD-EA7D-2946-954C-B5CCB0307D6C}"/>
              </a:ext>
            </a:extLst>
          </p:cNvPr>
          <p:cNvCxnSpPr>
            <a:cxnSpLocks/>
            <a:stCxn id="81" idx="4"/>
            <a:endCxn id="79" idx="0"/>
          </p:cNvCxnSpPr>
          <p:nvPr/>
        </p:nvCxnSpPr>
        <p:spPr>
          <a:xfrm>
            <a:off x="4464214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CA73C0A-459E-3149-BE32-41E3ED6FDE16}"/>
              </a:ext>
            </a:extLst>
          </p:cNvPr>
          <p:cNvCxnSpPr>
            <a:cxnSpLocks/>
            <a:stCxn id="54" idx="6"/>
            <a:endCxn id="81" idx="2"/>
          </p:cNvCxnSpPr>
          <p:nvPr/>
        </p:nvCxnSpPr>
        <p:spPr>
          <a:xfrm>
            <a:off x="2214259" y="2492043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656072-7C69-D341-AF0C-90FD74EE5481}"/>
              </a:ext>
            </a:extLst>
          </p:cNvPr>
          <p:cNvCxnSpPr>
            <a:cxnSpLocks/>
            <a:stCxn id="19" idx="6"/>
            <a:endCxn id="79" idx="2"/>
          </p:cNvCxnSpPr>
          <p:nvPr/>
        </p:nvCxnSpPr>
        <p:spPr>
          <a:xfrm>
            <a:off x="2214259" y="5179400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788B088-AC12-1940-BC14-8F54B2358ED6}"/>
              </a:ext>
            </a:extLst>
          </p:cNvPr>
          <p:cNvSpPr/>
          <p:nvPr/>
        </p:nvSpPr>
        <p:spPr>
          <a:xfrm>
            <a:off x="6570251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DB70F19-2154-3049-AD41-642F93C581CD}"/>
              </a:ext>
            </a:extLst>
          </p:cNvPr>
          <p:cNvSpPr/>
          <p:nvPr/>
        </p:nvSpPr>
        <p:spPr>
          <a:xfrm>
            <a:off x="6570251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A6E38E-F431-C243-A216-1671B831C301}"/>
              </a:ext>
            </a:extLst>
          </p:cNvPr>
          <p:cNvCxnSpPr>
            <a:stCxn id="91" idx="4"/>
            <a:endCxn id="89" idx="0"/>
          </p:cNvCxnSpPr>
          <p:nvPr/>
        </p:nvCxnSpPr>
        <p:spPr>
          <a:xfrm>
            <a:off x="7299594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CEDF7AD-5901-404D-B2FB-7F45314BD658}"/>
              </a:ext>
            </a:extLst>
          </p:cNvPr>
          <p:cNvSpPr/>
          <p:nvPr/>
        </p:nvSpPr>
        <p:spPr>
          <a:xfrm>
            <a:off x="9549548" y="4537142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FD98F7A-CE93-BF4B-95DA-7A9F17974E6E}"/>
              </a:ext>
            </a:extLst>
          </p:cNvPr>
          <p:cNvSpPr/>
          <p:nvPr/>
        </p:nvSpPr>
        <p:spPr>
          <a:xfrm>
            <a:off x="9549548" y="1849785"/>
            <a:ext cx="1458685" cy="1284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Azure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FA4E141-0716-794A-BFE9-00FCC092C84E}"/>
              </a:ext>
            </a:extLst>
          </p:cNvPr>
          <p:cNvCxnSpPr>
            <a:stCxn id="95" idx="4"/>
            <a:endCxn id="93" idx="0"/>
          </p:cNvCxnSpPr>
          <p:nvPr/>
        </p:nvCxnSpPr>
        <p:spPr>
          <a:xfrm>
            <a:off x="10278891" y="3134301"/>
            <a:ext cx="0" cy="140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05E9F41-A761-7543-9DEE-5FBBFE14642F}"/>
              </a:ext>
            </a:extLst>
          </p:cNvPr>
          <p:cNvCxnSpPr>
            <a:stCxn id="91" idx="6"/>
            <a:endCxn id="95" idx="2"/>
          </p:cNvCxnSpPr>
          <p:nvPr/>
        </p:nvCxnSpPr>
        <p:spPr>
          <a:xfrm>
            <a:off x="8028936" y="2492043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370C0C0-8008-8948-B5E6-5D594EFCF176}"/>
              </a:ext>
            </a:extLst>
          </p:cNvPr>
          <p:cNvCxnSpPr>
            <a:stCxn id="89" idx="6"/>
            <a:endCxn id="93" idx="2"/>
          </p:cNvCxnSpPr>
          <p:nvPr/>
        </p:nvCxnSpPr>
        <p:spPr>
          <a:xfrm>
            <a:off x="8028936" y="5179400"/>
            <a:ext cx="1520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FF31E2-3BD1-BC4D-ACFC-C92F792B1A27}"/>
                  </a:ext>
                </a:extLst>
              </p:cNvPr>
              <p:cNvSpPr txBox="1"/>
              <p:nvPr/>
            </p:nvSpPr>
            <p:spPr>
              <a:xfrm>
                <a:off x="2651042" y="2245821"/>
                <a:ext cx="585117" cy="49244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✘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3FF31E2-3BD1-BC4D-ACFC-C92F792B1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042" y="2245821"/>
                <a:ext cx="585117" cy="492443"/>
              </a:xfrm>
              <a:prstGeom prst="rect">
                <a:avLst/>
              </a:prstGeom>
              <a:blipFill>
                <a:blip r:embed="rId5"/>
                <a:stretch>
                  <a:fillRect l="-8333" t="-2439" r="-6250" b="-1951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9F1B496-BB59-CD4E-B19D-6E641D5B526D}"/>
              </a:ext>
            </a:extLst>
          </p:cNvPr>
          <p:cNvSpPr txBox="1"/>
          <p:nvPr/>
        </p:nvSpPr>
        <p:spPr>
          <a:xfrm>
            <a:off x="2697378" y="4887012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0795DDD-4804-5842-BC78-2E0E4CF355D6}"/>
              </a:ext>
            </a:extLst>
          </p:cNvPr>
          <p:cNvSpPr txBox="1"/>
          <p:nvPr/>
        </p:nvSpPr>
        <p:spPr>
          <a:xfrm>
            <a:off x="2506819" y="4286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✔︎</a:t>
            </a:r>
            <a:endParaRPr lang="en-US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5257331C-495D-4942-9DF0-93C4E405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218" y="3256317"/>
            <a:ext cx="2060104" cy="1158809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4605CB57-FA11-1D45-A841-F454873A5AFF}"/>
              </a:ext>
            </a:extLst>
          </p:cNvPr>
          <p:cNvSpPr/>
          <p:nvPr/>
        </p:nvSpPr>
        <p:spPr>
          <a:xfrm>
            <a:off x="5987145" y="1148163"/>
            <a:ext cx="5644853" cy="536696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195A2CB-50EA-B84C-B05E-3842FB3C2B92}"/>
              </a:ext>
            </a:extLst>
          </p:cNvPr>
          <p:cNvSpPr txBox="1"/>
          <p:nvPr/>
        </p:nvSpPr>
        <p:spPr>
          <a:xfrm>
            <a:off x="7063990" y="3539259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87672B-F792-BF43-8984-DEA8846641CF}"/>
              </a:ext>
            </a:extLst>
          </p:cNvPr>
          <p:cNvSpPr txBox="1"/>
          <p:nvPr/>
        </p:nvSpPr>
        <p:spPr>
          <a:xfrm>
            <a:off x="8557624" y="2160513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A9E8532-A361-7D47-85D8-CD15AFDE38B8}"/>
              </a:ext>
            </a:extLst>
          </p:cNvPr>
          <p:cNvSpPr txBox="1"/>
          <p:nvPr/>
        </p:nvSpPr>
        <p:spPr>
          <a:xfrm>
            <a:off x="8573942" y="486266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03E36F1-163E-104E-B9B3-3B2129322865}"/>
              </a:ext>
            </a:extLst>
          </p:cNvPr>
          <p:cNvSpPr txBox="1"/>
          <p:nvPr/>
        </p:nvSpPr>
        <p:spPr>
          <a:xfrm>
            <a:off x="10032668" y="353925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✓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17283A1-72E0-2F4D-AE12-C6DED2922EA9}"/>
              </a:ext>
            </a:extLst>
          </p:cNvPr>
          <p:cNvSpPr txBox="1"/>
          <p:nvPr/>
        </p:nvSpPr>
        <p:spPr>
          <a:xfrm>
            <a:off x="840337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192.168.0.2</a:t>
            </a: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609C51-B350-1445-BB5D-1A21CDA57868}"/>
              </a:ext>
            </a:extLst>
          </p:cNvPr>
          <p:cNvSpPr txBox="1"/>
          <p:nvPr/>
        </p:nvSpPr>
        <p:spPr>
          <a:xfrm>
            <a:off x="3819634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192.168.0.3</a:t>
            </a:r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5D2594-EB8D-F649-8A1F-417FC91CFB81}"/>
              </a:ext>
            </a:extLst>
          </p:cNvPr>
          <p:cNvSpPr txBox="1"/>
          <p:nvPr/>
        </p:nvSpPr>
        <p:spPr>
          <a:xfrm>
            <a:off x="840336" y="1473639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3.87.64.X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25D42DB-BAF5-BF4E-8B81-BEB6677C4D3E}"/>
              </a:ext>
            </a:extLst>
          </p:cNvPr>
          <p:cNvSpPr txBox="1"/>
          <p:nvPr/>
        </p:nvSpPr>
        <p:spPr>
          <a:xfrm>
            <a:off x="3819633" y="1480453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3.89.28.X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003C220-8BB8-1243-80CF-10A4F7BF1502}"/>
              </a:ext>
            </a:extLst>
          </p:cNvPr>
          <p:cNvSpPr txBox="1"/>
          <p:nvPr/>
        </p:nvSpPr>
        <p:spPr>
          <a:xfrm>
            <a:off x="6680804" y="590279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10.8.0.4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3E46D9B-95D6-C346-9EA8-C36D8B932502}"/>
              </a:ext>
            </a:extLst>
          </p:cNvPr>
          <p:cNvSpPr txBox="1"/>
          <p:nvPr/>
        </p:nvSpPr>
        <p:spPr>
          <a:xfrm>
            <a:off x="9719078" y="5881821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10.8.0.8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689B827-6F6D-C14A-8A1E-FE00D6D6D298}"/>
              </a:ext>
            </a:extLst>
          </p:cNvPr>
          <p:cNvSpPr txBox="1"/>
          <p:nvPr/>
        </p:nvSpPr>
        <p:spPr>
          <a:xfrm>
            <a:off x="6655015" y="1480453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10.8.0.1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D359623-70B4-EE4A-B0E7-62F4F9DF78C8}"/>
              </a:ext>
            </a:extLst>
          </p:cNvPr>
          <p:cNvSpPr txBox="1"/>
          <p:nvPr/>
        </p:nvSpPr>
        <p:spPr>
          <a:xfrm>
            <a:off x="9634311" y="1473639"/>
            <a:ext cx="128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10.8.0.2</a:t>
            </a:r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CC1B35A-971C-EA46-86D1-4400229F3B47}"/>
              </a:ext>
            </a:extLst>
          </p:cNvPr>
          <p:cNvSpPr/>
          <p:nvPr/>
        </p:nvSpPr>
        <p:spPr>
          <a:xfrm>
            <a:off x="328904" y="1422790"/>
            <a:ext cx="2335760" cy="19504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760BD004-DA49-6543-AB63-1CEB144BAFAC}"/>
              </a:ext>
            </a:extLst>
          </p:cNvPr>
          <p:cNvSpPr/>
          <p:nvPr/>
        </p:nvSpPr>
        <p:spPr>
          <a:xfrm>
            <a:off x="3332032" y="1422790"/>
            <a:ext cx="2335760" cy="195049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9774CC5-6475-5C4C-914E-3967297FF0CC}"/>
              </a:ext>
            </a:extLst>
          </p:cNvPr>
          <p:cNvSpPr/>
          <p:nvPr/>
        </p:nvSpPr>
        <p:spPr>
          <a:xfrm>
            <a:off x="193643" y="4196311"/>
            <a:ext cx="5561843" cy="222360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278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Kubernetes</a:t>
            </a:r>
            <a:r>
              <a:rPr lang="zh-CN" altLang="en-US" sz="3200" dirty="0"/>
              <a:t> </a:t>
            </a:r>
            <a:r>
              <a:rPr lang="en-US" altLang="zh-CN" sz="3200" dirty="0"/>
              <a:t>installation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DB1BF-B7E1-3640-B749-066D86AC0D28}"/>
              </a:ext>
            </a:extLst>
          </p:cNvPr>
          <p:cNvSpPr txBox="1"/>
          <p:nvPr/>
        </p:nvSpPr>
        <p:spPr>
          <a:xfrm>
            <a:off x="409741" y="1042137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from binaries</a:t>
            </a:r>
          </a:p>
        </p:txBody>
      </p:sp>
      <p:sp>
        <p:nvSpPr>
          <p:cNvPr id="199" name="Hexagon 198">
            <a:extLst>
              <a:ext uri="{FF2B5EF4-FFF2-40B4-BE49-F238E27FC236}">
                <a16:creationId xmlns:a16="http://schemas.microsoft.com/office/drawing/2014/main" id="{73B9AAB9-26D0-F349-BD36-90E1AE986557}"/>
              </a:ext>
            </a:extLst>
          </p:cNvPr>
          <p:cNvSpPr/>
          <p:nvPr/>
        </p:nvSpPr>
        <p:spPr>
          <a:xfrm>
            <a:off x="7975764" y="3033971"/>
            <a:ext cx="2453548" cy="2115128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Hexagon 199">
            <a:extLst>
              <a:ext uri="{FF2B5EF4-FFF2-40B4-BE49-F238E27FC236}">
                <a16:creationId xmlns:a16="http://schemas.microsoft.com/office/drawing/2014/main" id="{22827FF8-EE32-614C-8EBC-3FAEB1346BA5}"/>
              </a:ext>
            </a:extLst>
          </p:cNvPr>
          <p:cNvSpPr/>
          <p:nvPr/>
        </p:nvSpPr>
        <p:spPr>
          <a:xfrm>
            <a:off x="6461000" y="3033971"/>
            <a:ext cx="2453548" cy="21151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Hexagon 200">
            <a:extLst>
              <a:ext uri="{FF2B5EF4-FFF2-40B4-BE49-F238E27FC236}">
                <a16:creationId xmlns:a16="http://schemas.microsoft.com/office/drawing/2014/main" id="{8E4A57FB-C374-C44B-BD5F-BC89DB71FFBC}"/>
              </a:ext>
            </a:extLst>
          </p:cNvPr>
          <p:cNvSpPr/>
          <p:nvPr/>
        </p:nvSpPr>
        <p:spPr>
          <a:xfrm>
            <a:off x="4946236" y="3033971"/>
            <a:ext cx="2453548" cy="2115128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Hexagon 201">
            <a:extLst>
              <a:ext uri="{FF2B5EF4-FFF2-40B4-BE49-F238E27FC236}">
                <a16:creationId xmlns:a16="http://schemas.microsoft.com/office/drawing/2014/main" id="{F4BC6BAC-42D2-EE4F-931A-BD34B1DA0C1C}"/>
              </a:ext>
            </a:extLst>
          </p:cNvPr>
          <p:cNvSpPr/>
          <p:nvPr/>
        </p:nvSpPr>
        <p:spPr>
          <a:xfrm>
            <a:off x="3431472" y="3033971"/>
            <a:ext cx="2453548" cy="211512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Hexagon 202">
            <a:extLst>
              <a:ext uri="{FF2B5EF4-FFF2-40B4-BE49-F238E27FC236}">
                <a16:creationId xmlns:a16="http://schemas.microsoft.com/office/drawing/2014/main" id="{392DA3CF-558E-BE40-A2CF-FB08FDB4B2A2}"/>
              </a:ext>
            </a:extLst>
          </p:cNvPr>
          <p:cNvSpPr/>
          <p:nvPr/>
        </p:nvSpPr>
        <p:spPr>
          <a:xfrm>
            <a:off x="1916708" y="3033971"/>
            <a:ext cx="2453548" cy="2115128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Freeform: Shape 15">
            <a:extLst>
              <a:ext uri="{FF2B5EF4-FFF2-40B4-BE49-F238E27FC236}">
                <a16:creationId xmlns:a16="http://schemas.microsoft.com/office/drawing/2014/main" id="{A4EE8652-B108-2A40-95DA-7B1F431AC5DF}"/>
              </a:ext>
            </a:extLst>
          </p:cNvPr>
          <p:cNvSpPr/>
          <p:nvPr/>
        </p:nvSpPr>
        <p:spPr>
          <a:xfrm>
            <a:off x="871336" y="3033971"/>
            <a:ext cx="1984156" cy="2115128"/>
          </a:xfrm>
          <a:custGeom>
            <a:avLst/>
            <a:gdLst>
              <a:gd name="connsiteX0" fmla="*/ 59390 w 1984156"/>
              <a:gd name="connsiteY0" fmla="*/ 0 h 2115128"/>
              <a:gd name="connsiteX1" fmla="*/ 1455374 w 1984156"/>
              <a:gd name="connsiteY1" fmla="*/ 0 h 2115128"/>
              <a:gd name="connsiteX2" fmla="*/ 1984156 w 1984156"/>
              <a:gd name="connsiteY2" fmla="*/ 1057564 h 2115128"/>
              <a:gd name="connsiteX3" fmla="*/ 1455374 w 1984156"/>
              <a:gd name="connsiteY3" fmla="*/ 2115128 h 2115128"/>
              <a:gd name="connsiteX4" fmla="*/ 59390 w 1984156"/>
              <a:gd name="connsiteY4" fmla="*/ 2115128 h 2115128"/>
              <a:gd name="connsiteX5" fmla="*/ 0 w 1984156"/>
              <a:gd name="connsiteY5" fmla="*/ 1996348 h 2115128"/>
              <a:gd name="connsiteX6" fmla="*/ 469392 w 1984156"/>
              <a:gd name="connsiteY6" fmla="*/ 1057564 h 2115128"/>
              <a:gd name="connsiteX7" fmla="*/ 0 w 1984156"/>
              <a:gd name="connsiteY7" fmla="*/ 118780 h 2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156" h="2115128">
                <a:moveTo>
                  <a:pt x="59390" y="0"/>
                </a:moveTo>
                <a:lnTo>
                  <a:pt x="1455374" y="0"/>
                </a:lnTo>
                <a:lnTo>
                  <a:pt x="1984156" y="1057564"/>
                </a:lnTo>
                <a:lnTo>
                  <a:pt x="1455374" y="2115128"/>
                </a:lnTo>
                <a:lnTo>
                  <a:pt x="59390" y="2115128"/>
                </a:lnTo>
                <a:lnTo>
                  <a:pt x="0" y="1996348"/>
                </a:lnTo>
                <a:lnTo>
                  <a:pt x="469392" y="1057564"/>
                </a:lnTo>
                <a:lnTo>
                  <a:pt x="0" y="11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8757D0CF-A856-0740-B17D-E8B65B589C8A}"/>
              </a:ext>
            </a:extLst>
          </p:cNvPr>
          <p:cNvSpPr/>
          <p:nvPr/>
        </p:nvSpPr>
        <p:spPr>
          <a:xfrm>
            <a:off x="2953689" y="6177352"/>
            <a:ext cx="240145" cy="2401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6151232-BA4F-144C-A75E-AC13150DE2E0}"/>
              </a:ext>
            </a:extLst>
          </p:cNvPr>
          <p:cNvSpPr/>
          <p:nvPr/>
        </p:nvSpPr>
        <p:spPr>
          <a:xfrm>
            <a:off x="5983217" y="6177352"/>
            <a:ext cx="240145" cy="240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8A19902-4658-B841-BC6D-DDEC26B04B2D}"/>
              </a:ext>
            </a:extLst>
          </p:cNvPr>
          <p:cNvSpPr/>
          <p:nvPr/>
        </p:nvSpPr>
        <p:spPr>
          <a:xfrm>
            <a:off x="9012745" y="6177352"/>
            <a:ext cx="240145" cy="240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2861FB8-27EA-E744-9C64-6D5B24B4E68D}"/>
              </a:ext>
            </a:extLst>
          </p:cNvPr>
          <p:cNvGrpSpPr/>
          <p:nvPr/>
        </p:nvGrpSpPr>
        <p:grpSpPr>
          <a:xfrm>
            <a:off x="1859068" y="1739659"/>
            <a:ext cx="2154871" cy="999599"/>
            <a:chOff x="347173" y="2767838"/>
            <a:chExt cx="2940907" cy="999599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B79E490-D132-654F-B5EB-F5A5357097A4}"/>
                </a:ext>
              </a:extLst>
            </p:cNvPr>
            <p:cNvSpPr txBox="1"/>
            <p:nvPr/>
          </p:nvSpPr>
          <p:spPr>
            <a:xfrm>
              <a:off x="350992" y="2767838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CA" b="1" dirty="0"/>
                <a:t>Preparing your cluster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488FB06-FF80-0A4F-A32A-9659CFC503CB}"/>
                </a:ext>
              </a:extLst>
            </p:cNvPr>
            <p:cNvSpPr txBox="1"/>
            <p:nvPr/>
          </p:nvSpPr>
          <p:spPr>
            <a:xfrm>
              <a:off x="347173" y="3167273"/>
              <a:ext cx="2929292" cy="60016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Configure network.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Turn down firewall,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SELinex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swap.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Sync server time with NTP. </a:t>
              </a:r>
            </a:p>
          </p:txBody>
        </p:sp>
      </p:grpSp>
      <p:sp>
        <p:nvSpPr>
          <p:cNvPr id="211" name="Oval 210">
            <a:extLst>
              <a:ext uri="{FF2B5EF4-FFF2-40B4-BE49-F238E27FC236}">
                <a16:creationId xmlns:a16="http://schemas.microsoft.com/office/drawing/2014/main" id="{B588898B-1130-734A-97FC-2BEFEAFAF4EE}"/>
              </a:ext>
            </a:extLst>
          </p:cNvPr>
          <p:cNvSpPr/>
          <p:nvPr/>
        </p:nvSpPr>
        <p:spPr>
          <a:xfrm>
            <a:off x="1507097" y="1764461"/>
            <a:ext cx="240145" cy="24014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F6FB90E-F3D0-C146-8D19-FBEFF75562A4}"/>
              </a:ext>
            </a:extLst>
          </p:cNvPr>
          <p:cNvSpPr/>
          <p:nvPr/>
        </p:nvSpPr>
        <p:spPr>
          <a:xfrm>
            <a:off x="4541479" y="1776610"/>
            <a:ext cx="240145" cy="240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6A855A8-2849-AC4C-9ED9-15A426FB0482}"/>
              </a:ext>
            </a:extLst>
          </p:cNvPr>
          <p:cNvSpPr/>
          <p:nvPr/>
        </p:nvSpPr>
        <p:spPr>
          <a:xfrm>
            <a:off x="7575861" y="1765573"/>
            <a:ext cx="240145" cy="2401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58C4623-2027-B149-B312-B74AA70360C4}"/>
              </a:ext>
            </a:extLst>
          </p:cNvPr>
          <p:cNvCxnSpPr>
            <a:cxnSpLocks/>
            <a:stCxn id="211" idx="4"/>
          </p:cNvCxnSpPr>
          <p:nvPr/>
        </p:nvCxnSpPr>
        <p:spPr>
          <a:xfrm>
            <a:off x="1627170" y="2004606"/>
            <a:ext cx="0" cy="101867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3ADF5A6-547E-B345-9F00-82A0C0980E1A}"/>
              </a:ext>
            </a:extLst>
          </p:cNvPr>
          <p:cNvCxnSpPr>
            <a:cxnSpLocks/>
            <a:endCxn id="205" idx="0"/>
          </p:cNvCxnSpPr>
          <p:nvPr/>
        </p:nvCxnSpPr>
        <p:spPr>
          <a:xfrm>
            <a:off x="3073762" y="5130849"/>
            <a:ext cx="0" cy="104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C200CD1-C85F-8349-A61F-83CDB207E4B9}"/>
              </a:ext>
            </a:extLst>
          </p:cNvPr>
          <p:cNvCxnSpPr>
            <a:cxnSpLocks/>
            <a:stCxn id="212" idx="4"/>
          </p:cNvCxnSpPr>
          <p:nvPr/>
        </p:nvCxnSpPr>
        <p:spPr>
          <a:xfrm>
            <a:off x="4661552" y="2016755"/>
            <a:ext cx="0" cy="10186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CC203FC-3D28-7D47-8974-93ECB73E6CDB}"/>
              </a:ext>
            </a:extLst>
          </p:cNvPr>
          <p:cNvCxnSpPr>
            <a:cxnSpLocks/>
            <a:endCxn id="206" idx="0"/>
          </p:cNvCxnSpPr>
          <p:nvPr/>
        </p:nvCxnSpPr>
        <p:spPr>
          <a:xfrm>
            <a:off x="6103290" y="5130849"/>
            <a:ext cx="0" cy="10465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5518C78-E2F7-964E-9078-EA74B35CDFC3}"/>
              </a:ext>
            </a:extLst>
          </p:cNvPr>
          <p:cNvCxnSpPr>
            <a:cxnSpLocks/>
            <a:stCxn id="213" idx="4"/>
          </p:cNvCxnSpPr>
          <p:nvPr/>
        </p:nvCxnSpPr>
        <p:spPr>
          <a:xfrm>
            <a:off x="7695934" y="2005718"/>
            <a:ext cx="0" cy="101867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7A552AA-4C40-D245-A630-2750AEB4061A}"/>
              </a:ext>
            </a:extLst>
          </p:cNvPr>
          <p:cNvCxnSpPr>
            <a:cxnSpLocks/>
            <a:endCxn id="207" idx="0"/>
          </p:cNvCxnSpPr>
          <p:nvPr/>
        </p:nvCxnSpPr>
        <p:spPr>
          <a:xfrm>
            <a:off x="9132818" y="5130849"/>
            <a:ext cx="0" cy="104650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074D187-3D8F-CB44-AA3D-C101D530523A}"/>
              </a:ext>
            </a:extLst>
          </p:cNvPr>
          <p:cNvGrpSpPr/>
          <p:nvPr/>
        </p:nvGrpSpPr>
        <p:grpSpPr>
          <a:xfrm>
            <a:off x="3313907" y="5229618"/>
            <a:ext cx="2163010" cy="1095136"/>
            <a:chOff x="350992" y="2767837"/>
            <a:chExt cx="2952015" cy="1095136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7BF64874-30E4-0841-8206-86EE33EFD0A9}"/>
                </a:ext>
              </a:extLst>
            </p:cNvPr>
            <p:cNvSpPr txBox="1"/>
            <p:nvPr/>
          </p:nvSpPr>
          <p:spPr>
            <a:xfrm>
              <a:off x="350992" y="2767837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 err="1"/>
                <a:t>etcd</a:t>
              </a:r>
              <a:r>
                <a:rPr lang="zh-CN" altLang="en-US" b="1" dirty="0"/>
                <a:t> </a:t>
              </a:r>
              <a:r>
                <a:rPr lang="en-US" altLang="zh-CN" b="1" dirty="0"/>
                <a:t>cluster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F292EF6-807B-E04F-8A17-95612DE3E81B}"/>
                </a:ext>
              </a:extLst>
            </p:cNvPr>
            <p:cNvSpPr txBox="1"/>
            <p:nvPr/>
          </p:nvSpPr>
          <p:spPr>
            <a:xfrm>
              <a:off x="373715" y="3093532"/>
              <a:ext cx="2929292" cy="76944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Etcd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cluster will select a leader.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other nodes will be followers.</a:t>
              </a:r>
            </a:p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Make sure the number of nodes in your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etcd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cluster is odd.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8667737-DE8A-7840-A40B-29C70B9E5D75}"/>
              </a:ext>
            </a:extLst>
          </p:cNvPr>
          <p:cNvGrpSpPr/>
          <p:nvPr/>
        </p:nvGrpSpPr>
        <p:grpSpPr>
          <a:xfrm>
            <a:off x="9372963" y="5229618"/>
            <a:ext cx="2453546" cy="1155981"/>
            <a:chOff x="350992" y="2767837"/>
            <a:chExt cx="3348530" cy="1155981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9156CA7-0034-454B-934B-D5C6FFCF5AF8}"/>
                </a:ext>
              </a:extLst>
            </p:cNvPr>
            <p:cNvSpPr txBox="1"/>
            <p:nvPr/>
          </p:nvSpPr>
          <p:spPr>
            <a:xfrm>
              <a:off x="350992" y="2767837"/>
              <a:ext cx="3348530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 </a:t>
              </a:r>
              <a:r>
                <a:rPr lang="en-US" altLang="zh-CN" b="1" dirty="0"/>
                <a:t>DNS</a:t>
              </a:r>
              <a:r>
                <a:rPr lang="zh-CN" altLang="en-US" b="1" dirty="0"/>
                <a:t> </a:t>
              </a:r>
              <a:r>
                <a:rPr lang="en-US" altLang="zh-CN" b="1" dirty="0"/>
                <a:t>service</a:t>
              </a:r>
              <a:endParaRPr lang="en-US" b="1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CC5740F-A2FC-4F46-AE04-9EC2D6873136}"/>
                </a:ext>
              </a:extLst>
            </p:cNvPr>
            <p:cNvSpPr txBox="1"/>
            <p:nvPr/>
          </p:nvSpPr>
          <p:spPr>
            <a:xfrm>
              <a:off x="358788" y="3154377"/>
              <a:ext cx="2929293" cy="76944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</a:t>
              </a:r>
              <a:r>
                <a:rPr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e-dns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CoreDNS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Additional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Configuration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Options</a:t>
              </a:r>
            </a:p>
            <a:p>
              <a:pPr algn="just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85D7BB5-03D9-0E4C-A04C-64D1C01204F2}"/>
              </a:ext>
            </a:extLst>
          </p:cNvPr>
          <p:cNvGrpSpPr/>
          <p:nvPr/>
        </p:nvGrpSpPr>
        <p:grpSpPr>
          <a:xfrm>
            <a:off x="4901697" y="1751808"/>
            <a:ext cx="2197513" cy="902811"/>
            <a:chOff x="350992" y="2767838"/>
            <a:chExt cx="2999103" cy="902811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DC25ABC-7ECB-6649-9BE4-2D19692D4C76}"/>
                </a:ext>
              </a:extLst>
            </p:cNvPr>
            <p:cNvSpPr txBox="1"/>
            <p:nvPr/>
          </p:nvSpPr>
          <p:spPr>
            <a:xfrm>
              <a:off x="350992" y="2767838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master</a:t>
              </a:r>
              <a:r>
                <a:rPr lang="zh-CN" altLang="en-US" b="1" dirty="0"/>
                <a:t> </a:t>
              </a:r>
              <a:endParaRPr lang="en-US" altLang="zh-CN" b="1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2DD4F8EB-4C36-2244-8066-E0816E214CEB}"/>
                </a:ext>
              </a:extLst>
            </p:cNvPr>
            <p:cNvSpPr txBox="1"/>
            <p:nvPr/>
          </p:nvSpPr>
          <p:spPr>
            <a:xfrm>
              <a:off x="420803" y="3239762"/>
              <a:ext cx="2929292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kube-apiserver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-controller manager and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-scheduler. 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2A573B9-F47B-FF46-B431-39861E33E05B}"/>
              </a:ext>
            </a:extLst>
          </p:cNvPr>
          <p:cNvGrpSpPr/>
          <p:nvPr/>
        </p:nvGrpSpPr>
        <p:grpSpPr>
          <a:xfrm>
            <a:off x="7896684" y="1740770"/>
            <a:ext cx="2532625" cy="910858"/>
            <a:chOff x="337313" y="2767837"/>
            <a:chExt cx="3456454" cy="910858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302618E-2478-2645-8FA1-C2B9278AEC80}"/>
                </a:ext>
              </a:extLst>
            </p:cNvPr>
            <p:cNvSpPr txBox="1"/>
            <p:nvPr/>
          </p:nvSpPr>
          <p:spPr>
            <a:xfrm>
              <a:off x="350992" y="2767837"/>
              <a:ext cx="3442775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cluster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D9EB8B1-1566-DB4B-B9A2-477A21C4CCCF}"/>
                </a:ext>
              </a:extLst>
            </p:cNvPr>
            <p:cNvSpPr txBox="1"/>
            <p:nvPr/>
          </p:nvSpPr>
          <p:spPr>
            <a:xfrm>
              <a:off x="337313" y="3247808"/>
              <a:ext cx="2929293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CNI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plugin.</a:t>
              </a:r>
            </a:p>
            <a:p>
              <a:pPr algn="just"/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Options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Calico,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Flannel,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Canal,</a:t>
              </a: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etc.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3B5D46-54D7-F042-9358-53211ED2B4B8}"/>
              </a:ext>
            </a:extLst>
          </p:cNvPr>
          <p:cNvGrpSpPr/>
          <p:nvPr/>
        </p:nvGrpSpPr>
        <p:grpSpPr>
          <a:xfrm>
            <a:off x="6343435" y="5229618"/>
            <a:ext cx="2279566" cy="881224"/>
            <a:chOff x="350992" y="2767837"/>
            <a:chExt cx="2952013" cy="881224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8B485B-B2A5-A14F-A9FB-9F62F9116476}"/>
                </a:ext>
              </a:extLst>
            </p:cNvPr>
            <p:cNvSpPr txBox="1"/>
            <p:nvPr/>
          </p:nvSpPr>
          <p:spPr>
            <a:xfrm>
              <a:off x="350992" y="2767837"/>
              <a:ext cx="2937088" cy="36933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b="1" dirty="0"/>
                <a:t>Setting</a:t>
              </a:r>
              <a:r>
                <a:rPr lang="zh-CN" altLang="en-US" b="1" dirty="0"/>
                <a:t> </a:t>
              </a:r>
              <a:r>
                <a:rPr lang="en-US" altLang="zh-CN" b="1" dirty="0"/>
                <a:t>up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node	</a:t>
              </a:r>
              <a:r>
                <a:rPr lang="zh-CN" altLang="en-US" b="1" dirty="0"/>
                <a:t> </a:t>
              </a:r>
              <a:endParaRPr lang="en-US" altLang="zh-CN" b="1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B2DE38F-E236-754F-8D4A-FBB841B849E5}"/>
                </a:ext>
              </a:extLst>
            </p:cNvPr>
            <p:cNvSpPr txBox="1"/>
            <p:nvPr/>
          </p:nvSpPr>
          <p:spPr>
            <a:xfrm>
              <a:off x="373713" y="3218174"/>
              <a:ext cx="2929292" cy="43088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Install docker,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kubelet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-proxy.</a:t>
              </a:r>
            </a:p>
          </p:txBody>
        </p:sp>
      </p:grpSp>
      <p:sp>
        <p:nvSpPr>
          <p:cNvPr id="235" name="Oval 234">
            <a:extLst>
              <a:ext uri="{FF2B5EF4-FFF2-40B4-BE49-F238E27FC236}">
                <a16:creationId xmlns:a16="http://schemas.microsoft.com/office/drawing/2014/main" id="{26BB1C6F-F16A-D042-8521-98666DAF07F5}"/>
              </a:ext>
            </a:extLst>
          </p:cNvPr>
          <p:cNvSpPr/>
          <p:nvPr/>
        </p:nvSpPr>
        <p:spPr>
          <a:xfrm>
            <a:off x="1520374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E33B92BF-8FD2-A049-8D25-5604B5161DB3}"/>
              </a:ext>
            </a:extLst>
          </p:cNvPr>
          <p:cNvSpPr/>
          <p:nvPr/>
        </p:nvSpPr>
        <p:spPr>
          <a:xfrm>
            <a:off x="3056807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6AE4EAC-C6CE-CF4D-BBC6-23A113279620}"/>
              </a:ext>
            </a:extLst>
          </p:cNvPr>
          <p:cNvSpPr/>
          <p:nvPr/>
        </p:nvSpPr>
        <p:spPr>
          <a:xfrm>
            <a:off x="4593240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6FF9D1D-F4E1-A140-964B-52D2D4FBB1EE}"/>
              </a:ext>
            </a:extLst>
          </p:cNvPr>
          <p:cNvSpPr/>
          <p:nvPr/>
        </p:nvSpPr>
        <p:spPr>
          <a:xfrm>
            <a:off x="6129673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5A26EBE-021D-5546-8593-34969F18E84E}"/>
              </a:ext>
            </a:extLst>
          </p:cNvPr>
          <p:cNvSpPr/>
          <p:nvPr/>
        </p:nvSpPr>
        <p:spPr>
          <a:xfrm>
            <a:off x="7666106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6D1DE72-7092-4344-BA17-9CA646F62B99}"/>
              </a:ext>
            </a:extLst>
          </p:cNvPr>
          <p:cNvSpPr/>
          <p:nvPr/>
        </p:nvSpPr>
        <p:spPr>
          <a:xfrm>
            <a:off x="9202537" y="3658395"/>
            <a:ext cx="840509" cy="840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99">
            <a:extLst>
              <a:ext uri="{FF2B5EF4-FFF2-40B4-BE49-F238E27FC236}">
                <a16:creationId xmlns:a16="http://schemas.microsoft.com/office/drawing/2014/main" id="{A2C8F2C3-2743-8747-A217-94CC8F9A1FD5}"/>
              </a:ext>
            </a:extLst>
          </p:cNvPr>
          <p:cNvSpPr/>
          <p:nvPr/>
        </p:nvSpPr>
        <p:spPr>
          <a:xfrm>
            <a:off x="4781624" y="3799546"/>
            <a:ext cx="461524" cy="503227"/>
          </a:xfrm>
          <a:custGeom>
            <a:avLst/>
            <a:gdLst>
              <a:gd name="connsiteX0" fmla="*/ 73103 w 297485"/>
              <a:gd name="connsiteY0" fmla="*/ 148745 h 324532"/>
              <a:gd name="connsiteX1" fmla="*/ 81977 w 297485"/>
              <a:gd name="connsiteY1" fmla="*/ 153288 h 324532"/>
              <a:gd name="connsiteX2" fmla="*/ 97718 w 297485"/>
              <a:gd name="connsiteY2" fmla="*/ 163429 h 324532"/>
              <a:gd name="connsiteX3" fmla="*/ 120536 w 297485"/>
              <a:gd name="connsiteY3" fmla="*/ 173571 h 324532"/>
              <a:gd name="connsiteX4" fmla="*/ 148743 w 297485"/>
              <a:gd name="connsiteY4" fmla="*/ 178114 h 324532"/>
              <a:gd name="connsiteX5" fmla="*/ 176949 w 297485"/>
              <a:gd name="connsiteY5" fmla="*/ 173571 h 324532"/>
              <a:gd name="connsiteX6" fmla="*/ 199768 w 297485"/>
              <a:gd name="connsiteY6" fmla="*/ 163429 h 324532"/>
              <a:gd name="connsiteX7" fmla="*/ 215508 w 297485"/>
              <a:gd name="connsiteY7" fmla="*/ 153288 h 324532"/>
              <a:gd name="connsiteX8" fmla="*/ 224382 w 297485"/>
              <a:gd name="connsiteY8" fmla="*/ 148745 h 324532"/>
              <a:gd name="connsiteX9" fmla="*/ 247940 w 297485"/>
              <a:gd name="connsiteY9" fmla="*/ 152971 h 324532"/>
              <a:gd name="connsiteX10" fmla="*/ 266005 w 297485"/>
              <a:gd name="connsiteY10" fmla="*/ 164275 h 324532"/>
              <a:gd name="connsiteX11" fmla="*/ 279104 w 297485"/>
              <a:gd name="connsiteY11" fmla="*/ 181388 h 324532"/>
              <a:gd name="connsiteX12" fmla="*/ 288189 w 297485"/>
              <a:gd name="connsiteY12" fmla="*/ 201988 h 324532"/>
              <a:gd name="connsiteX13" fmla="*/ 293788 w 297485"/>
              <a:gd name="connsiteY13" fmla="*/ 224913 h 324532"/>
              <a:gd name="connsiteX14" fmla="*/ 296746 w 297485"/>
              <a:gd name="connsiteY14" fmla="*/ 247942 h 324532"/>
              <a:gd name="connsiteX15" fmla="*/ 297485 w 297485"/>
              <a:gd name="connsiteY15" fmla="*/ 269810 h 324532"/>
              <a:gd name="connsiteX16" fmla="*/ 282061 w 297485"/>
              <a:gd name="connsiteY16" fmla="*/ 309848 h 324532"/>
              <a:gd name="connsiteX17" fmla="*/ 241073 w 297485"/>
              <a:gd name="connsiteY17" fmla="*/ 324532 h 324532"/>
              <a:gd name="connsiteX18" fmla="*/ 56412 w 297485"/>
              <a:gd name="connsiteY18" fmla="*/ 324532 h 324532"/>
              <a:gd name="connsiteX19" fmla="*/ 15423 w 297485"/>
              <a:gd name="connsiteY19" fmla="*/ 309848 h 324532"/>
              <a:gd name="connsiteX20" fmla="*/ 0 w 297485"/>
              <a:gd name="connsiteY20" fmla="*/ 269810 h 324532"/>
              <a:gd name="connsiteX21" fmla="*/ 740 w 297485"/>
              <a:gd name="connsiteY21" fmla="*/ 247942 h 324532"/>
              <a:gd name="connsiteX22" fmla="*/ 3698 w 297485"/>
              <a:gd name="connsiteY22" fmla="*/ 224913 h 324532"/>
              <a:gd name="connsiteX23" fmla="*/ 9296 w 297485"/>
              <a:gd name="connsiteY23" fmla="*/ 201988 h 324532"/>
              <a:gd name="connsiteX24" fmla="*/ 18382 w 297485"/>
              <a:gd name="connsiteY24" fmla="*/ 181388 h 324532"/>
              <a:gd name="connsiteX25" fmla="*/ 31481 w 297485"/>
              <a:gd name="connsiteY25" fmla="*/ 164275 h 324532"/>
              <a:gd name="connsiteX26" fmla="*/ 49546 w 297485"/>
              <a:gd name="connsiteY26" fmla="*/ 152971 h 324532"/>
              <a:gd name="connsiteX27" fmla="*/ 73103 w 297485"/>
              <a:gd name="connsiteY27" fmla="*/ 148745 h 324532"/>
              <a:gd name="connsiteX28" fmla="*/ 148743 w 297485"/>
              <a:gd name="connsiteY28" fmla="*/ 0 h 324532"/>
              <a:gd name="connsiteX29" fmla="*/ 206106 w 297485"/>
              <a:gd name="connsiteY29" fmla="*/ 23770 h 324532"/>
              <a:gd name="connsiteX30" fmla="*/ 229875 w 297485"/>
              <a:gd name="connsiteY30" fmla="*/ 81133 h 324532"/>
              <a:gd name="connsiteX31" fmla="*/ 206106 w 297485"/>
              <a:gd name="connsiteY31" fmla="*/ 138496 h 324532"/>
              <a:gd name="connsiteX32" fmla="*/ 148743 w 297485"/>
              <a:gd name="connsiteY32" fmla="*/ 162266 h 324532"/>
              <a:gd name="connsiteX33" fmla="*/ 91379 w 297485"/>
              <a:gd name="connsiteY33" fmla="*/ 138496 h 324532"/>
              <a:gd name="connsiteX34" fmla="*/ 67610 w 297485"/>
              <a:gd name="connsiteY34" fmla="*/ 81133 h 324532"/>
              <a:gd name="connsiteX35" fmla="*/ 91379 w 297485"/>
              <a:gd name="connsiteY35" fmla="*/ 23770 h 324532"/>
              <a:gd name="connsiteX36" fmla="*/ 148743 w 297485"/>
              <a:gd name="connsiteY36" fmla="*/ 0 h 3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7485" h="324532">
                <a:moveTo>
                  <a:pt x="73103" y="148745"/>
                </a:moveTo>
                <a:cubicBezTo>
                  <a:pt x="74372" y="148745"/>
                  <a:pt x="77330" y="150259"/>
                  <a:pt x="81977" y="153288"/>
                </a:cubicBezTo>
                <a:cubicBezTo>
                  <a:pt x="86626" y="156316"/>
                  <a:pt x="91872" y="159697"/>
                  <a:pt x="97718" y="163429"/>
                </a:cubicBezTo>
                <a:cubicBezTo>
                  <a:pt x="103564" y="167162"/>
                  <a:pt x="111170" y="170542"/>
                  <a:pt x="120536" y="173571"/>
                </a:cubicBezTo>
                <a:cubicBezTo>
                  <a:pt x="129903" y="176599"/>
                  <a:pt x="139306" y="178114"/>
                  <a:pt x="148743" y="178114"/>
                </a:cubicBezTo>
                <a:cubicBezTo>
                  <a:pt x="158180" y="178114"/>
                  <a:pt x="167582" y="176599"/>
                  <a:pt x="176949" y="173571"/>
                </a:cubicBezTo>
                <a:cubicBezTo>
                  <a:pt x="186315" y="170542"/>
                  <a:pt x="193922" y="167162"/>
                  <a:pt x="199768" y="163429"/>
                </a:cubicBezTo>
                <a:cubicBezTo>
                  <a:pt x="205613" y="159697"/>
                  <a:pt x="210860" y="156316"/>
                  <a:pt x="215508" y="153288"/>
                </a:cubicBezTo>
                <a:cubicBezTo>
                  <a:pt x="220157" y="150259"/>
                  <a:pt x="223115" y="148745"/>
                  <a:pt x="224382" y="148745"/>
                </a:cubicBezTo>
                <a:cubicBezTo>
                  <a:pt x="232974" y="148745"/>
                  <a:pt x="240827" y="150154"/>
                  <a:pt x="247940" y="152971"/>
                </a:cubicBezTo>
                <a:cubicBezTo>
                  <a:pt x="255053" y="155788"/>
                  <a:pt x="261074" y="159556"/>
                  <a:pt x="266005" y="164275"/>
                </a:cubicBezTo>
                <a:cubicBezTo>
                  <a:pt x="270935" y="168993"/>
                  <a:pt x="275301" y="174697"/>
                  <a:pt x="279104" y="181388"/>
                </a:cubicBezTo>
                <a:cubicBezTo>
                  <a:pt x="282907" y="188079"/>
                  <a:pt x="285935" y="194946"/>
                  <a:pt x="288189" y="201988"/>
                </a:cubicBezTo>
                <a:cubicBezTo>
                  <a:pt x="290443" y="209031"/>
                  <a:pt x="292309" y="216673"/>
                  <a:pt x="293788" y="224913"/>
                </a:cubicBezTo>
                <a:cubicBezTo>
                  <a:pt x="295267" y="233152"/>
                  <a:pt x="296253" y="240829"/>
                  <a:pt x="296746" y="247942"/>
                </a:cubicBezTo>
                <a:cubicBezTo>
                  <a:pt x="297238" y="255056"/>
                  <a:pt x="297485" y="262344"/>
                  <a:pt x="297485" y="269810"/>
                </a:cubicBezTo>
                <a:cubicBezTo>
                  <a:pt x="297485" y="286713"/>
                  <a:pt x="292344" y="300059"/>
                  <a:pt x="282061" y="309848"/>
                </a:cubicBezTo>
                <a:cubicBezTo>
                  <a:pt x="271779" y="319638"/>
                  <a:pt x="258116" y="324532"/>
                  <a:pt x="241073" y="324532"/>
                </a:cubicBezTo>
                <a:lnTo>
                  <a:pt x="56412" y="324532"/>
                </a:lnTo>
                <a:cubicBezTo>
                  <a:pt x="39368" y="324532"/>
                  <a:pt x="25706" y="319638"/>
                  <a:pt x="15423" y="309848"/>
                </a:cubicBezTo>
                <a:cubicBezTo>
                  <a:pt x="5141" y="300059"/>
                  <a:pt x="0" y="286713"/>
                  <a:pt x="0" y="269810"/>
                </a:cubicBezTo>
                <a:cubicBezTo>
                  <a:pt x="0" y="262344"/>
                  <a:pt x="246" y="255056"/>
                  <a:pt x="740" y="247942"/>
                </a:cubicBezTo>
                <a:cubicBezTo>
                  <a:pt x="1232" y="240829"/>
                  <a:pt x="2219" y="233152"/>
                  <a:pt x="3698" y="224913"/>
                </a:cubicBezTo>
                <a:cubicBezTo>
                  <a:pt x="5177" y="216673"/>
                  <a:pt x="7043" y="209031"/>
                  <a:pt x="9296" y="201988"/>
                </a:cubicBezTo>
                <a:cubicBezTo>
                  <a:pt x="11550" y="194946"/>
                  <a:pt x="14579" y="188079"/>
                  <a:pt x="18382" y="181388"/>
                </a:cubicBezTo>
                <a:cubicBezTo>
                  <a:pt x="22184" y="174697"/>
                  <a:pt x="26551" y="168993"/>
                  <a:pt x="31481" y="164275"/>
                </a:cubicBezTo>
                <a:cubicBezTo>
                  <a:pt x="36411" y="159556"/>
                  <a:pt x="42432" y="155788"/>
                  <a:pt x="49546" y="152971"/>
                </a:cubicBezTo>
                <a:cubicBezTo>
                  <a:pt x="56659" y="150154"/>
                  <a:pt x="64511" y="148745"/>
                  <a:pt x="73103" y="148745"/>
                </a:cubicBezTo>
                <a:close/>
                <a:moveTo>
                  <a:pt x="148743" y="0"/>
                </a:moveTo>
                <a:cubicBezTo>
                  <a:pt x="171139" y="0"/>
                  <a:pt x="190259" y="7923"/>
                  <a:pt x="206106" y="23770"/>
                </a:cubicBezTo>
                <a:cubicBezTo>
                  <a:pt x="221952" y="39616"/>
                  <a:pt x="229875" y="58736"/>
                  <a:pt x="229875" y="81133"/>
                </a:cubicBezTo>
                <a:cubicBezTo>
                  <a:pt x="229875" y="103529"/>
                  <a:pt x="221952" y="122650"/>
                  <a:pt x="206106" y="138496"/>
                </a:cubicBezTo>
                <a:cubicBezTo>
                  <a:pt x="190259" y="154342"/>
                  <a:pt x="171139" y="162266"/>
                  <a:pt x="148743" y="162266"/>
                </a:cubicBezTo>
                <a:cubicBezTo>
                  <a:pt x="126347" y="162266"/>
                  <a:pt x="107226" y="154342"/>
                  <a:pt x="91379" y="138496"/>
                </a:cubicBezTo>
                <a:cubicBezTo>
                  <a:pt x="75533" y="122650"/>
                  <a:pt x="67610" y="103529"/>
                  <a:pt x="67610" y="81133"/>
                </a:cubicBezTo>
                <a:cubicBezTo>
                  <a:pt x="67610" y="58736"/>
                  <a:pt x="75533" y="39616"/>
                  <a:pt x="91379" y="23770"/>
                </a:cubicBezTo>
                <a:cubicBezTo>
                  <a:pt x="107226" y="7923"/>
                  <a:pt x="126347" y="0"/>
                  <a:pt x="1487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2" name="Freeform 304">
            <a:extLst>
              <a:ext uri="{FF2B5EF4-FFF2-40B4-BE49-F238E27FC236}">
                <a16:creationId xmlns:a16="http://schemas.microsoft.com/office/drawing/2014/main" id="{07A4D2E3-7EA2-8647-97DB-E54797D816A5}"/>
              </a:ext>
            </a:extLst>
          </p:cNvPr>
          <p:cNvSpPr/>
          <p:nvPr/>
        </p:nvSpPr>
        <p:spPr>
          <a:xfrm>
            <a:off x="3193834" y="3817340"/>
            <a:ext cx="548670" cy="548390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185084" y="0"/>
                </a:moveTo>
                <a:lnTo>
                  <a:pt x="247624" y="0"/>
                </a:lnTo>
                <a:cubicBezTo>
                  <a:pt x="250253" y="0"/>
                  <a:pt x="252554" y="798"/>
                  <a:pt x="254525" y="2394"/>
                </a:cubicBezTo>
                <a:cubicBezTo>
                  <a:pt x="256498" y="3991"/>
                  <a:pt x="257578" y="6010"/>
                  <a:pt x="257765" y="8451"/>
                </a:cubicBezTo>
                <a:lnTo>
                  <a:pt x="265653" y="60286"/>
                </a:lnTo>
                <a:cubicBezTo>
                  <a:pt x="274855" y="63291"/>
                  <a:pt x="283306" y="66765"/>
                  <a:pt x="291006" y="70709"/>
                </a:cubicBezTo>
                <a:lnTo>
                  <a:pt x="331010" y="40566"/>
                </a:lnTo>
                <a:cubicBezTo>
                  <a:pt x="332700" y="38876"/>
                  <a:pt x="334953" y="38031"/>
                  <a:pt x="337771" y="38031"/>
                </a:cubicBezTo>
                <a:cubicBezTo>
                  <a:pt x="340212" y="38031"/>
                  <a:pt x="342560" y="38970"/>
                  <a:pt x="344814" y="40848"/>
                </a:cubicBezTo>
                <a:cubicBezTo>
                  <a:pt x="369041" y="63197"/>
                  <a:pt x="384535" y="79161"/>
                  <a:pt x="391295" y="88739"/>
                </a:cubicBezTo>
                <a:cubicBezTo>
                  <a:pt x="392610" y="90241"/>
                  <a:pt x="393268" y="92307"/>
                  <a:pt x="393268" y="94936"/>
                </a:cubicBezTo>
                <a:cubicBezTo>
                  <a:pt x="393268" y="97190"/>
                  <a:pt x="392516" y="99350"/>
                  <a:pt x="391014" y="101416"/>
                </a:cubicBezTo>
                <a:cubicBezTo>
                  <a:pt x="388197" y="105360"/>
                  <a:pt x="383408" y="111604"/>
                  <a:pt x="376647" y="120149"/>
                </a:cubicBezTo>
                <a:cubicBezTo>
                  <a:pt x="369885" y="128695"/>
                  <a:pt x="364815" y="135315"/>
                  <a:pt x="361434" y="140010"/>
                </a:cubicBezTo>
                <a:cubicBezTo>
                  <a:pt x="366317" y="149400"/>
                  <a:pt x="370168" y="158603"/>
                  <a:pt x="372985" y="167618"/>
                </a:cubicBezTo>
                <a:lnTo>
                  <a:pt x="424537" y="175506"/>
                </a:lnTo>
                <a:cubicBezTo>
                  <a:pt x="426979" y="175881"/>
                  <a:pt x="428951" y="177055"/>
                  <a:pt x="430453" y="179027"/>
                </a:cubicBezTo>
                <a:cubicBezTo>
                  <a:pt x="431956" y="180999"/>
                  <a:pt x="432707" y="183206"/>
                  <a:pt x="432707" y="185647"/>
                </a:cubicBezTo>
                <a:lnTo>
                  <a:pt x="432707" y="248187"/>
                </a:lnTo>
                <a:cubicBezTo>
                  <a:pt x="432707" y="250440"/>
                  <a:pt x="431956" y="252600"/>
                  <a:pt x="430453" y="254666"/>
                </a:cubicBezTo>
                <a:cubicBezTo>
                  <a:pt x="428951" y="256732"/>
                  <a:pt x="427072" y="257953"/>
                  <a:pt x="424819" y="258328"/>
                </a:cubicBezTo>
                <a:lnTo>
                  <a:pt x="372703" y="266216"/>
                </a:lnTo>
                <a:cubicBezTo>
                  <a:pt x="369134" y="276358"/>
                  <a:pt x="365472" y="284903"/>
                  <a:pt x="361716" y="291852"/>
                </a:cubicBezTo>
                <a:cubicBezTo>
                  <a:pt x="368289" y="301242"/>
                  <a:pt x="378337" y="314201"/>
                  <a:pt x="391859" y="330728"/>
                </a:cubicBezTo>
                <a:cubicBezTo>
                  <a:pt x="393737" y="332982"/>
                  <a:pt x="394676" y="335329"/>
                  <a:pt x="394676" y="337771"/>
                </a:cubicBezTo>
                <a:cubicBezTo>
                  <a:pt x="394676" y="340212"/>
                  <a:pt x="393832" y="342372"/>
                  <a:pt x="392140" y="344250"/>
                </a:cubicBezTo>
                <a:cubicBezTo>
                  <a:pt x="387070" y="351199"/>
                  <a:pt x="377773" y="361340"/>
                  <a:pt x="364251" y="374675"/>
                </a:cubicBezTo>
                <a:cubicBezTo>
                  <a:pt x="350729" y="388009"/>
                  <a:pt x="341903" y="394676"/>
                  <a:pt x="337771" y="394676"/>
                </a:cubicBezTo>
                <a:cubicBezTo>
                  <a:pt x="335517" y="394676"/>
                  <a:pt x="333075" y="393831"/>
                  <a:pt x="330446" y="392141"/>
                </a:cubicBezTo>
                <a:lnTo>
                  <a:pt x="291570" y="361716"/>
                </a:lnTo>
                <a:cubicBezTo>
                  <a:pt x="283306" y="366036"/>
                  <a:pt x="274762" y="369604"/>
                  <a:pt x="265934" y="372421"/>
                </a:cubicBezTo>
                <a:cubicBezTo>
                  <a:pt x="262929" y="397963"/>
                  <a:pt x="260206" y="415429"/>
                  <a:pt x="257765" y="424819"/>
                </a:cubicBezTo>
                <a:cubicBezTo>
                  <a:pt x="256450" y="430078"/>
                  <a:pt x="253070" y="432707"/>
                  <a:pt x="247624" y="432707"/>
                </a:cubicBezTo>
                <a:lnTo>
                  <a:pt x="185084" y="432707"/>
                </a:lnTo>
                <a:cubicBezTo>
                  <a:pt x="182454" y="432707"/>
                  <a:pt x="180153" y="431909"/>
                  <a:pt x="178182" y="430313"/>
                </a:cubicBezTo>
                <a:cubicBezTo>
                  <a:pt x="176210" y="428716"/>
                  <a:pt x="175130" y="426697"/>
                  <a:pt x="174942" y="424256"/>
                </a:cubicBezTo>
                <a:lnTo>
                  <a:pt x="167054" y="372421"/>
                </a:lnTo>
                <a:cubicBezTo>
                  <a:pt x="157852" y="369416"/>
                  <a:pt x="149401" y="365942"/>
                  <a:pt x="141700" y="361998"/>
                </a:cubicBezTo>
                <a:lnTo>
                  <a:pt x="101979" y="392141"/>
                </a:lnTo>
                <a:cubicBezTo>
                  <a:pt x="100101" y="393831"/>
                  <a:pt x="97753" y="394676"/>
                  <a:pt x="94936" y="394676"/>
                </a:cubicBezTo>
                <a:cubicBezTo>
                  <a:pt x="92307" y="394676"/>
                  <a:pt x="89959" y="393643"/>
                  <a:pt x="87893" y="391577"/>
                </a:cubicBezTo>
                <a:cubicBezTo>
                  <a:pt x="64230" y="370167"/>
                  <a:pt x="48735" y="354392"/>
                  <a:pt x="41411" y="344250"/>
                </a:cubicBezTo>
                <a:cubicBezTo>
                  <a:pt x="40097" y="342372"/>
                  <a:pt x="39439" y="340212"/>
                  <a:pt x="39439" y="337771"/>
                </a:cubicBezTo>
                <a:cubicBezTo>
                  <a:pt x="39439" y="335517"/>
                  <a:pt x="40191" y="333357"/>
                  <a:pt x="41694" y="331291"/>
                </a:cubicBezTo>
                <a:cubicBezTo>
                  <a:pt x="44510" y="327347"/>
                  <a:pt x="49299" y="321103"/>
                  <a:pt x="56060" y="312558"/>
                </a:cubicBezTo>
                <a:cubicBezTo>
                  <a:pt x="62821" y="304012"/>
                  <a:pt x="67892" y="297392"/>
                  <a:pt x="71273" y="292697"/>
                </a:cubicBezTo>
                <a:cubicBezTo>
                  <a:pt x="66202" y="283307"/>
                  <a:pt x="62352" y="274010"/>
                  <a:pt x="59723" y="264808"/>
                </a:cubicBezTo>
                <a:lnTo>
                  <a:pt x="8169" y="257202"/>
                </a:lnTo>
                <a:cubicBezTo>
                  <a:pt x="5728" y="256826"/>
                  <a:pt x="3756" y="255652"/>
                  <a:pt x="2254" y="253680"/>
                </a:cubicBezTo>
                <a:cubicBezTo>
                  <a:pt x="751" y="251708"/>
                  <a:pt x="0" y="249501"/>
                  <a:pt x="0" y="247060"/>
                </a:cubicBezTo>
                <a:lnTo>
                  <a:pt x="0" y="184520"/>
                </a:lnTo>
                <a:cubicBezTo>
                  <a:pt x="0" y="182267"/>
                  <a:pt x="751" y="180107"/>
                  <a:pt x="2254" y="178041"/>
                </a:cubicBezTo>
                <a:cubicBezTo>
                  <a:pt x="3756" y="175975"/>
                  <a:pt x="5540" y="174754"/>
                  <a:pt x="7606" y="174379"/>
                </a:cubicBezTo>
                <a:lnTo>
                  <a:pt x="60004" y="166491"/>
                </a:lnTo>
                <a:cubicBezTo>
                  <a:pt x="62633" y="157852"/>
                  <a:pt x="66295" y="149213"/>
                  <a:pt x="70991" y="140573"/>
                </a:cubicBezTo>
                <a:cubicBezTo>
                  <a:pt x="63478" y="129868"/>
                  <a:pt x="53431" y="116910"/>
                  <a:pt x="40848" y="101697"/>
                </a:cubicBezTo>
                <a:cubicBezTo>
                  <a:pt x="38970" y="99444"/>
                  <a:pt x="38030" y="97190"/>
                  <a:pt x="38030" y="94936"/>
                </a:cubicBezTo>
                <a:cubicBezTo>
                  <a:pt x="38030" y="93058"/>
                  <a:pt x="38876" y="90898"/>
                  <a:pt x="40567" y="88457"/>
                </a:cubicBezTo>
                <a:cubicBezTo>
                  <a:pt x="45449" y="81696"/>
                  <a:pt x="54699" y="71601"/>
                  <a:pt x="68314" y="58173"/>
                </a:cubicBezTo>
                <a:cubicBezTo>
                  <a:pt x="81931" y="44745"/>
                  <a:pt x="90805" y="38031"/>
                  <a:pt x="94936" y="38031"/>
                </a:cubicBezTo>
                <a:cubicBezTo>
                  <a:pt x="97377" y="38031"/>
                  <a:pt x="99819" y="38970"/>
                  <a:pt x="102260" y="40848"/>
                </a:cubicBezTo>
                <a:lnTo>
                  <a:pt x="141137" y="70991"/>
                </a:lnTo>
                <a:cubicBezTo>
                  <a:pt x="149401" y="66671"/>
                  <a:pt x="157945" y="63103"/>
                  <a:pt x="166773" y="60286"/>
                </a:cubicBezTo>
                <a:cubicBezTo>
                  <a:pt x="169777" y="34744"/>
                  <a:pt x="172501" y="17278"/>
                  <a:pt x="174942" y="7888"/>
                </a:cubicBezTo>
                <a:cubicBezTo>
                  <a:pt x="176257" y="2629"/>
                  <a:pt x="179637" y="0"/>
                  <a:pt x="185084" y="0"/>
                </a:cubicBezTo>
                <a:close/>
                <a:moveTo>
                  <a:pt x="216354" y="144236"/>
                </a:moveTo>
                <a:cubicBezTo>
                  <a:pt x="196446" y="144236"/>
                  <a:pt x="179449" y="151278"/>
                  <a:pt x="165364" y="165364"/>
                </a:cubicBezTo>
                <a:cubicBezTo>
                  <a:pt x="151278" y="179449"/>
                  <a:pt x="144235" y="196446"/>
                  <a:pt x="144235" y="216354"/>
                </a:cubicBezTo>
                <a:cubicBezTo>
                  <a:pt x="144235" y="236261"/>
                  <a:pt x="151278" y="253258"/>
                  <a:pt x="165364" y="267343"/>
                </a:cubicBezTo>
                <a:cubicBezTo>
                  <a:pt x="179449" y="281429"/>
                  <a:pt x="196446" y="288471"/>
                  <a:pt x="216354" y="288471"/>
                </a:cubicBezTo>
                <a:cubicBezTo>
                  <a:pt x="236261" y="288471"/>
                  <a:pt x="253258" y="281429"/>
                  <a:pt x="267343" y="267343"/>
                </a:cubicBezTo>
                <a:cubicBezTo>
                  <a:pt x="281429" y="253258"/>
                  <a:pt x="288471" y="236261"/>
                  <a:pt x="288471" y="216354"/>
                </a:cubicBezTo>
                <a:cubicBezTo>
                  <a:pt x="288471" y="196446"/>
                  <a:pt x="281429" y="179449"/>
                  <a:pt x="267343" y="165364"/>
                </a:cubicBezTo>
                <a:cubicBezTo>
                  <a:pt x="253258" y="151278"/>
                  <a:pt x="236261" y="144236"/>
                  <a:pt x="216354" y="14423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3" name="Freeform 311">
            <a:extLst>
              <a:ext uri="{FF2B5EF4-FFF2-40B4-BE49-F238E27FC236}">
                <a16:creationId xmlns:a16="http://schemas.microsoft.com/office/drawing/2014/main" id="{6447FF9C-5F2D-7446-A900-D9F2ED85EEDD}"/>
              </a:ext>
            </a:extLst>
          </p:cNvPr>
          <p:cNvSpPr/>
          <p:nvPr/>
        </p:nvSpPr>
        <p:spPr>
          <a:xfrm>
            <a:off x="1652680" y="3837129"/>
            <a:ext cx="575896" cy="458063"/>
          </a:xfrm>
          <a:custGeom>
            <a:avLst/>
            <a:gdLst>
              <a:gd name="connsiteX0" fmla="*/ 227088 w 454178"/>
              <a:gd name="connsiteY0" fmla="*/ 72963 h 361434"/>
              <a:gd name="connsiteX1" fmla="*/ 389071 w 454178"/>
              <a:gd name="connsiteY1" fmla="*/ 206493 h 361434"/>
              <a:gd name="connsiteX2" fmla="*/ 389353 w 454178"/>
              <a:gd name="connsiteY2" fmla="*/ 208184 h 361434"/>
              <a:gd name="connsiteX3" fmla="*/ 389353 w 454178"/>
              <a:gd name="connsiteY3" fmla="*/ 343405 h 361434"/>
              <a:gd name="connsiteX4" fmla="*/ 384001 w 454178"/>
              <a:gd name="connsiteY4" fmla="*/ 356082 h 361434"/>
              <a:gd name="connsiteX5" fmla="*/ 371324 w 454178"/>
              <a:gd name="connsiteY5" fmla="*/ 361434 h 361434"/>
              <a:gd name="connsiteX6" fmla="*/ 263147 w 454178"/>
              <a:gd name="connsiteY6" fmla="*/ 361434 h 361434"/>
              <a:gd name="connsiteX7" fmla="*/ 263147 w 454178"/>
              <a:gd name="connsiteY7" fmla="*/ 253257 h 361434"/>
              <a:gd name="connsiteX8" fmla="*/ 191030 w 454178"/>
              <a:gd name="connsiteY8" fmla="*/ 253257 h 361434"/>
              <a:gd name="connsiteX9" fmla="*/ 191030 w 454178"/>
              <a:gd name="connsiteY9" fmla="*/ 361434 h 361434"/>
              <a:gd name="connsiteX10" fmla="*/ 82852 w 454178"/>
              <a:gd name="connsiteY10" fmla="*/ 361434 h 361434"/>
              <a:gd name="connsiteX11" fmla="*/ 70175 w 454178"/>
              <a:gd name="connsiteY11" fmla="*/ 356082 h 361434"/>
              <a:gd name="connsiteX12" fmla="*/ 64823 w 454178"/>
              <a:gd name="connsiteY12" fmla="*/ 343405 h 361434"/>
              <a:gd name="connsiteX13" fmla="*/ 64823 w 454178"/>
              <a:gd name="connsiteY13" fmla="*/ 208184 h 361434"/>
              <a:gd name="connsiteX14" fmla="*/ 64963 w 454178"/>
              <a:gd name="connsiteY14" fmla="*/ 207339 h 361434"/>
              <a:gd name="connsiteX15" fmla="*/ 65104 w 454178"/>
              <a:gd name="connsiteY15" fmla="*/ 206493 h 361434"/>
              <a:gd name="connsiteX16" fmla="*/ 227089 w 454178"/>
              <a:gd name="connsiteY16" fmla="*/ 0 h 361434"/>
              <a:gd name="connsiteX17" fmla="*/ 248499 w 454178"/>
              <a:gd name="connsiteY17" fmla="*/ 7324 h 361434"/>
              <a:gd name="connsiteX18" fmla="*/ 317236 w 454178"/>
              <a:gd name="connsiteY18" fmla="*/ 64793 h 361434"/>
              <a:gd name="connsiteX19" fmla="*/ 317236 w 454178"/>
              <a:gd name="connsiteY19" fmla="*/ 9860 h 361434"/>
              <a:gd name="connsiteX20" fmla="*/ 319772 w 454178"/>
              <a:gd name="connsiteY20" fmla="*/ 3380 h 361434"/>
              <a:gd name="connsiteX21" fmla="*/ 326251 w 454178"/>
              <a:gd name="connsiteY21" fmla="*/ 845 h 361434"/>
              <a:gd name="connsiteX22" fmla="*/ 380340 w 454178"/>
              <a:gd name="connsiteY22" fmla="*/ 845 h 361434"/>
              <a:gd name="connsiteX23" fmla="*/ 386819 w 454178"/>
              <a:gd name="connsiteY23" fmla="*/ 3380 h 361434"/>
              <a:gd name="connsiteX24" fmla="*/ 389354 w 454178"/>
              <a:gd name="connsiteY24" fmla="*/ 9860 h 361434"/>
              <a:gd name="connsiteX25" fmla="*/ 389354 w 454178"/>
              <a:gd name="connsiteY25" fmla="*/ 124797 h 361434"/>
              <a:gd name="connsiteX26" fmla="*/ 451049 w 454178"/>
              <a:gd name="connsiteY26" fmla="*/ 176069 h 361434"/>
              <a:gd name="connsiteX27" fmla="*/ 454147 w 454178"/>
              <a:gd name="connsiteY27" fmla="*/ 182126 h 361434"/>
              <a:gd name="connsiteX28" fmla="*/ 452176 w 454178"/>
              <a:gd name="connsiteY28" fmla="*/ 188746 h 361434"/>
              <a:gd name="connsiteX29" fmla="*/ 434709 w 454178"/>
              <a:gd name="connsiteY29" fmla="*/ 209592 h 361434"/>
              <a:gd name="connsiteX30" fmla="*/ 428794 w 454178"/>
              <a:gd name="connsiteY30" fmla="*/ 212691 h 361434"/>
              <a:gd name="connsiteX31" fmla="*/ 427949 w 454178"/>
              <a:gd name="connsiteY31" fmla="*/ 212691 h 361434"/>
              <a:gd name="connsiteX32" fmla="*/ 422032 w 454178"/>
              <a:gd name="connsiteY32" fmla="*/ 210719 h 361434"/>
              <a:gd name="connsiteX33" fmla="*/ 227089 w 454178"/>
              <a:gd name="connsiteY33" fmla="*/ 48172 h 361434"/>
              <a:gd name="connsiteX34" fmla="*/ 32145 w 454178"/>
              <a:gd name="connsiteY34" fmla="*/ 210719 h 361434"/>
              <a:gd name="connsiteX35" fmla="*/ 25385 w 454178"/>
              <a:gd name="connsiteY35" fmla="*/ 212691 h 361434"/>
              <a:gd name="connsiteX36" fmla="*/ 19469 w 454178"/>
              <a:gd name="connsiteY36" fmla="*/ 209592 h 361434"/>
              <a:gd name="connsiteX37" fmla="*/ 2003 w 454178"/>
              <a:gd name="connsiteY37" fmla="*/ 188746 h 361434"/>
              <a:gd name="connsiteX38" fmla="*/ 31 w 454178"/>
              <a:gd name="connsiteY38" fmla="*/ 182126 h 361434"/>
              <a:gd name="connsiteX39" fmla="*/ 3129 w 454178"/>
              <a:gd name="connsiteY39" fmla="*/ 176069 h 361434"/>
              <a:gd name="connsiteX40" fmla="*/ 205680 w 454178"/>
              <a:gd name="connsiteY40" fmla="*/ 7324 h 361434"/>
              <a:gd name="connsiteX41" fmla="*/ 227089 w 454178"/>
              <a:gd name="connsiteY41" fmla="*/ 0 h 36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54178" h="361434">
                <a:moveTo>
                  <a:pt x="227088" y="72963"/>
                </a:moveTo>
                <a:lnTo>
                  <a:pt x="389071" y="206493"/>
                </a:lnTo>
                <a:cubicBezTo>
                  <a:pt x="389259" y="206869"/>
                  <a:pt x="389353" y="207432"/>
                  <a:pt x="389353" y="208184"/>
                </a:cubicBezTo>
                <a:lnTo>
                  <a:pt x="389353" y="343405"/>
                </a:lnTo>
                <a:cubicBezTo>
                  <a:pt x="389353" y="348288"/>
                  <a:pt x="387570" y="352513"/>
                  <a:pt x="384001" y="356082"/>
                </a:cubicBezTo>
                <a:cubicBezTo>
                  <a:pt x="380432" y="359650"/>
                  <a:pt x="376206" y="361434"/>
                  <a:pt x="371324" y="361434"/>
                </a:cubicBezTo>
                <a:lnTo>
                  <a:pt x="263147" y="361434"/>
                </a:lnTo>
                <a:lnTo>
                  <a:pt x="263147" y="253257"/>
                </a:lnTo>
                <a:lnTo>
                  <a:pt x="191030" y="253257"/>
                </a:lnTo>
                <a:lnTo>
                  <a:pt x="191030" y="361434"/>
                </a:lnTo>
                <a:lnTo>
                  <a:pt x="82852" y="361434"/>
                </a:lnTo>
                <a:cubicBezTo>
                  <a:pt x="77970" y="361434"/>
                  <a:pt x="73744" y="359650"/>
                  <a:pt x="70175" y="356082"/>
                </a:cubicBezTo>
                <a:cubicBezTo>
                  <a:pt x="66607" y="352513"/>
                  <a:pt x="64823" y="348288"/>
                  <a:pt x="64823" y="343405"/>
                </a:cubicBezTo>
                <a:lnTo>
                  <a:pt x="64823" y="208184"/>
                </a:lnTo>
                <a:cubicBezTo>
                  <a:pt x="64823" y="207996"/>
                  <a:pt x="64870" y="207714"/>
                  <a:pt x="64963" y="207339"/>
                </a:cubicBezTo>
                <a:cubicBezTo>
                  <a:pt x="65058" y="206963"/>
                  <a:pt x="65104" y="206681"/>
                  <a:pt x="65104" y="206493"/>
                </a:cubicBezTo>
                <a:close/>
                <a:moveTo>
                  <a:pt x="227089" y="0"/>
                </a:moveTo>
                <a:cubicBezTo>
                  <a:pt x="235353" y="0"/>
                  <a:pt x="242489" y="2441"/>
                  <a:pt x="248499" y="7324"/>
                </a:cubicBezTo>
                <a:lnTo>
                  <a:pt x="317236" y="64793"/>
                </a:lnTo>
                <a:lnTo>
                  <a:pt x="317236" y="9860"/>
                </a:lnTo>
                <a:cubicBezTo>
                  <a:pt x="317236" y="7230"/>
                  <a:pt x="318081" y="5071"/>
                  <a:pt x="319772" y="3380"/>
                </a:cubicBezTo>
                <a:cubicBezTo>
                  <a:pt x="321462" y="1690"/>
                  <a:pt x="323622" y="845"/>
                  <a:pt x="326251" y="845"/>
                </a:cubicBezTo>
                <a:lnTo>
                  <a:pt x="380340" y="845"/>
                </a:lnTo>
                <a:cubicBezTo>
                  <a:pt x="382969" y="845"/>
                  <a:pt x="385128" y="1690"/>
                  <a:pt x="386819" y="3380"/>
                </a:cubicBezTo>
                <a:cubicBezTo>
                  <a:pt x="388509" y="5071"/>
                  <a:pt x="389354" y="7230"/>
                  <a:pt x="389354" y="9860"/>
                </a:cubicBezTo>
                <a:lnTo>
                  <a:pt x="389354" y="124797"/>
                </a:lnTo>
                <a:lnTo>
                  <a:pt x="451049" y="176069"/>
                </a:lnTo>
                <a:cubicBezTo>
                  <a:pt x="452926" y="177571"/>
                  <a:pt x="453961" y="179590"/>
                  <a:pt x="454147" y="182126"/>
                </a:cubicBezTo>
                <a:cubicBezTo>
                  <a:pt x="454335" y="184661"/>
                  <a:pt x="453678" y="186868"/>
                  <a:pt x="452176" y="188746"/>
                </a:cubicBezTo>
                <a:lnTo>
                  <a:pt x="434709" y="209592"/>
                </a:lnTo>
                <a:cubicBezTo>
                  <a:pt x="433207" y="211283"/>
                  <a:pt x="431235" y="212315"/>
                  <a:pt x="428794" y="212691"/>
                </a:cubicBezTo>
                <a:lnTo>
                  <a:pt x="427949" y="212691"/>
                </a:lnTo>
                <a:cubicBezTo>
                  <a:pt x="425506" y="212691"/>
                  <a:pt x="423535" y="212034"/>
                  <a:pt x="422032" y="210719"/>
                </a:cubicBezTo>
                <a:lnTo>
                  <a:pt x="227089" y="48172"/>
                </a:lnTo>
                <a:lnTo>
                  <a:pt x="32145" y="210719"/>
                </a:lnTo>
                <a:cubicBezTo>
                  <a:pt x="29892" y="212222"/>
                  <a:pt x="27638" y="212879"/>
                  <a:pt x="25385" y="212691"/>
                </a:cubicBezTo>
                <a:cubicBezTo>
                  <a:pt x="22943" y="212315"/>
                  <a:pt x="20971" y="211283"/>
                  <a:pt x="19469" y="209592"/>
                </a:cubicBezTo>
                <a:lnTo>
                  <a:pt x="2003" y="188746"/>
                </a:lnTo>
                <a:cubicBezTo>
                  <a:pt x="500" y="186868"/>
                  <a:pt x="-158" y="184661"/>
                  <a:pt x="31" y="182126"/>
                </a:cubicBezTo>
                <a:cubicBezTo>
                  <a:pt x="218" y="179590"/>
                  <a:pt x="1251" y="177571"/>
                  <a:pt x="3129" y="176069"/>
                </a:cubicBezTo>
                <a:lnTo>
                  <a:pt x="205680" y="7324"/>
                </a:lnTo>
                <a:cubicBezTo>
                  <a:pt x="211689" y="2441"/>
                  <a:pt x="218826" y="0"/>
                  <a:pt x="22708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4" name="Freeform 449">
            <a:extLst>
              <a:ext uri="{FF2B5EF4-FFF2-40B4-BE49-F238E27FC236}">
                <a16:creationId xmlns:a16="http://schemas.microsoft.com/office/drawing/2014/main" id="{56F2D7B0-81C8-7D48-8A3B-3AC4A6100EF8}"/>
              </a:ext>
            </a:extLst>
          </p:cNvPr>
          <p:cNvSpPr/>
          <p:nvPr/>
        </p:nvSpPr>
        <p:spPr>
          <a:xfrm>
            <a:off x="6261043" y="3750032"/>
            <a:ext cx="588060" cy="545160"/>
          </a:xfrm>
          <a:custGeom>
            <a:avLst/>
            <a:gdLst/>
            <a:ahLst/>
            <a:cxnLst/>
            <a:rect l="l" t="t" r="r" b="b"/>
            <a:pathLst>
              <a:path w="505396" h="468766">
                <a:moveTo>
                  <a:pt x="252699" y="0"/>
                </a:moveTo>
                <a:cubicBezTo>
                  <a:pt x="259272" y="0"/>
                  <a:pt x="265376" y="1690"/>
                  <a:pt x="271010" y="5071"/>
                </a:cubicBezTo>
                <a:cubicBezTo>
                  <a:pt x="276644" y="8451"/>
                  <a:pt x="281058" y="13053"/>
                  <a:pt x="284251" y="18875"/>
                </a:cubicBezTo>
                <a:lnTo>
                  <a:pt x="500604" y="415523"/>
                </a:lnTo>
                <a:cubicBezTo>
                  <a:pt x="507177" y="427355"/>
                  <a:pt x="506989" y="439187"/>
                  <a:pt x="500040" y="451019"/>
                </a:cubicBezTo>
                <a:cubicBezTo>
                  <a:pt x="496848" y="456465"/>
                  <a:pt x="492482" y="460784"/>
                  <a:pt x="486941" y="463977"/>
                </a:cubicBezTo>
                <a:cubicBezTo>
                  <a:pt x="481400" y="467170"/>
                  <a:pt x="475438" y="468766"/>
                  <a:pt x="469052" y="468766"/>
                </a:cubicBezTo>
                <a:lnTo>
                  <a:pt x="36345" y="468766"/>
                </a:lnTo>
                <a:cubicBezTo>
                  <a:pt x="29960" y="468766"/>
                  <a:pt x="23997" y="467170"/>
                  <a:pt x="18457" y="463977"/>
                </a:cubicBezTo>
                <a:cubicBezTo>
                  <a:pt x="12916" y="460784"/>
                  <a:pt x="8550" y="456465"/>
                  <a:pt x="5357" y="451019"/>
                </a:cubicBezTo>
                <a:cubicBezTo>
                  <a:pt x="-1592" y="439187"/>
                  <a:pt x="-1780" y="427355"/>
                  <a:pt x="4794" y="415523"/>
                </a:cubicBezTo>
                <a:lnTo>
                  <a:pt x="221148" y="18875"/>
                </a:lnTo>
                <a:cubicBezTo>
                  <a:pt x="224340" y="13053"/>
                  <a:pt x="228753" y="8451"/>
                  <a:pt x="234387" y="5071"/>
                </a:cubicBezTo>
                <a:cubicBezTo>
                  <a:pt x="240021" y="1690"/>
                  <a:pt x="246126" y="0"/>
                  <a:pt x="252699" y="0"/>
                </a:cubicBezTo>
                <a:close/>
                <a:moveTo>
                  <a:pt x="221711" y="144236"/>
                </a:moveTo>
                <a:cubicBezTo>
                  <a:pt x="219645" y="144236"/>
                  <a:pt x="217391" y="145269"/>
                  <a:pt x="214950" y="147335"/>
                </a:cubicBezTo>
                <a:cubicBezTo>
                  <a:pt x="213072" y="148649"/>
                  <a:pt x="212133" y="150621"/>
                  <a:pt x="212133" y="153251"/>
                </a:cubicBezTo>
                <a:lnTo>
                  <a:pt x="216922" y="281992"/>
                </a:lnTo>
                <a:cubicBezTo>
                  <a:pt x="216922" y="283870"/>
                  <a:pt x="217861" y="285419"/>
                  <a:pt x="219739" y="286640"/>
                </a:cubicBezTo>
                <a:cubicBezTo>
                  <a:pt x="221617" y="287861"/>
                  <a:pt x="223871" y="288471"/>
                  <a:pt x="226500" y="288471"/>
                </a:cubicBezTo>
                <a:lnTo>
                  <a:pt x="278616" y="288471"/>
                </a:lnTo>
                <a:cubicBezTo>
                  <a:pt x="281246" y="288471"/>
                  <a:pt x="283452" y="287861"/>
                  <a:pt x="285236" y="286640"/>
                </a:cubicBezTo>
                <a:cubicBezTo>
                  <a:pt x="287020" y="285419"/>
                  <a:pt x="288007" y="283870"/>
                  <a:pt x="288195" y="281992"/>
                </a:cubicBezTo>
                <a:lnTo>
                  <a:pt x="293265" y="152687"/>
                </a:lnTo>
                <a:cubicBezTo>
                  <a:pt x="293265" y="150433"/>
                  <a:pt x="292326" y="148649"/>
                  <a:pt x="290448" y="147335"/>
                </a:cubicBezTo>
                <a:cubicBezTo>
                  <a:pt x="288007" y="145269"/>
                  <a:pt x="285753" y="144236"/>
                  <a:pt x="283687" y="144236"/>
                </a:cubicBezTo>
                <a:lnTo>
                  <a:pt x="221711" y="144236"/>
                </a:lnTo>
                <a:close/>
                <a:moveTo>
                  <a:pt x="225654" y="324530"/>
                </a:moveTo>
                <a:cubicBezTo>
                  <a:pt x="223213" y="324530"/>
                  <a:pt x="221100" y="325422"/>
                  <a:pt x="219316" y="327206"/>
                </a:cubicBezTo>
                <a:cubicBezTo>
                  <a:pt x="217533" y="328991"/>
                  <a:pt x="216640" y="331198"/>
                  <a:pt x="216640" y="333827"/>
                </a:cubicBezTo>
                <a:lnTo>
                  <a:pt x="216640" y="387352"/>
                </a:lnTo>
                <a:cubicBezTo>
                  <a:pt x="216640" y="389981"/>
                  <a:pt x="217533" y="392188"/>
                  <a:pt x="219316" y="393972"/>
                </a:cubicBezTo>
                <a:cubicBezTo>
                  <a:pt x="221100" y="395756"/>
                  <a:pt x="223213" y="396648"/>
                  <a:pt x="225654" y="396648"/>
                </a:cubicBezTo>
                <a:lnTo>
                  <a:pt x="279743" y="396648"/>
                </a:lnTo>
                <a:cubicBezTo>
                  <a:pt x="282185" y="396648"/>
                  <a:pt x="284298" y="395756"/>
                  <a:pt x="286081" y="393972"/>
                </a:cubicBezTo>
                <a:cubicBezTo>
                  <a:pt x="287866" y="392188"/>
                  <a:pt x="288757" y="389981"/>
                  <a:pt x="288757" y="387352"/>
                </a:cubicBezTo>
                <a:lnTo>
                  <a:pt x="288757" y="333827"/>
                </a:lnTo>
                <a:cubicBezTo>
                  <a:pt x="288757" y="331198"/>
                  <a:pt x="287866" y="328991"/>
                  <a:pt x="286081" y="327206"/>
                </a:cubicBezTo>
                <a:cubicBezTo>
                  <a:pt x="284298" y="325422"/>
                  <a:pt x="282185" y="324530"/>
                  <a:pt x="279743" y="324530"/>
                </a:cubicBezTo>
                <a:lnTo>
                  <a:pt x="225654" y="3245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5" name="Freeform 450">
            <a:extLst>
              <a:ext uri="{FF2B5EF4-FFF2-40B4-BE49-F238E27FC236}">
                <a16:creationId xmlns:a16="http://schemas.microsoft.com/office/drawing/2014/main" id="{8D5B077A-A9EF-2D4B-AADA-0A1F9176CB02}"/>
              </a:ext>
            </a:extLst>
          </p:cNvPr>
          <p:cNvSpPr/>
          <p:nvPr/>
        </p:nvSpPr>
        <p:spPr>
          <a:xfrm>
            <a:off x="7849257" y="3827763"/>
            <a:ext cx="474206" cy="510421"/>
          </a:xfrm>
          <a:custGeom>
            <a:avLst/>
            <a:gdLst/>
            <a:ahLst/>
            <a:cxnLst/>
            <a:rect l="l" t="t" r="r" b="b"/>
            <a:pathLst>
              <a:path w="468766" h="504825">
                <a:moveTo>
                  <a:pt x="117192" y="0"/>
                </a:moveTo>
                <a:lnTo>
                  <a:pt x="135221" y="0"/>
                </a:lnTo>
                <a:cubicBezTo>
                  <a:pt x="147617" y="0"/>
                  <a:pt x="158228" y="4413"/>
                  <a:pt x="167054" y="13240"/>
                </a:cubicBezTo>
                <a:cubicBezTo>
                  <a:pt x="175881" y="22067"/>
                  <a:pt x="180295" y="32679"/>
                  <a:pt x="180295" y="45074"/>
                </a:cubicBezTo>
                <a:lnTo>
                  <a:pt x="180295" y="72118"/>
                </a:lnTo>
                <a:lnTo>
                  <a:pt x="288471" y="72118"/>
                </a:lnTo>
                <a:lnTo>
                  <a:pt x="288471" y="45074"/>
                </a:lnTo>
                <a:cubicBezTo>
                  <a:pt x="288471" y="32679"/>
                  <a:pt x="292885" y="22067"/>
                  <a:pt x="301712" y="13240"/>
                </a:cubicBezTo>
                <a:cubicBezTo>
                  <a:pt x="310539" y="4413"/>
                  <a:pt x="321150" y="0"/>
                  <a:pt x="333545" y="0"/>
                </a:cubicBezTo>
                <a:lnTo>
                  <a:pt x="351574" y="0"/>
                </a:lnTo>
                <a:cubicBezTo>
                  <a:pt x="363970" y="0"/>
                  <a:pt x="374581" y="4413"/>
                  <a:pt x="383408" y="13240"/>
                </a:cubicBezTo>
                <a:cubicBezTo>
                  <a:pt x="392235" y="22067"/>
                  <a:pt x="396648" y="32679"/>
                  <a:pt x="396648" y="45074"/>
                </a:cubicBezTo>
                <a:lnTo>
                  <a:pt x="396648" y="72118"/>
                </a:lnTo>
                <a:lnTo>
                  <a:pt x="432707" y="72118"/>
                </a:lnTo>
                <a:cubicBezTo>
                  <a:pt x="442473" y="72118"/>
                  <a:pt x="450924" y="75686"/>
                  <a:pt x="458061" y="82823"/>
                </a:cubicBezTo>
                <a:cubicBezTo>
                  <a:pt x="465198" y="89960"/>
                  <a:pt x="468766" y="98411"/>
                  <a:pt x="468766" y="108177"/>
                </a:cubicBezTo>
                <a:lnTo>
                  <a:pt x="468766" y="468766"/>
                </a:lnTo>
                <a:cubicBezTo>
                  <a:pt x="468766" y="478532"/>
                  <a:pt x="465198" y="486983"/>
                  <a:pt x="458061" y="494120"/>
                </a:cubicBezTo>
                <a:cubicBezTo>
                  <a:pt x="450924" y="501257"/>
                  <a:pt x="442473" y="504825"/>
                  <a:pt x="432707" y="504825"/>
                </a:cubicBezTo>
                <a:lnTo>
                  <a:pt x="36059" y="504825"/>
                </a:lnTo>
                <a:cubicBezTo>
                  <a:pt x="26293" y="504825"/>
                  <a:pt x="17841" y="501257"/>
                  <a:pt x="10705" y="494120"/>
                </a:cubicBezTo>
                <a:cubicBezTo>
                  <a:pt x="3568" y="486983"/>
                  <a:pt x="0" y="478532"/>
                  <a:pt x="0" y="468766"/>
                </a:cubicBezTo>
                <a:lnTo>
                  <a:pt x="0" y="108177"/>
                </a:lnTo>
                <a:cubicBezTo>
                  <a:pt x="0" y="98411"/>
                  <a:pt x="3568" y="89960"/>
                  <a:pt x="10705" y="82823"/>
                </a:cubicBezTo>
                <a:cubicBezTo>
                  <a:pt x="17841" y="75686"/>
                  <a:pt x="26293" y="72118"/>
                  <a:pt x="36059" y="72118"/>
                </a:cubicBezTo>
                <a:lnTo>
                  <a:pt x="72118" y="72118"/>
                </a:lnTo>
                <a:lnTo>
                  <a:pt x="72118" y="45074"/>
                </a:lnTo>
                <a:cubicBezTo>
                  <a:pt x="72118" y="32679"/>
                  <a:pt x="76531" y="22067"/>
                  <a:pt x="85358" y="13240"/>
                </a:cubicBezTo>
                <a:cubicBezTo>
                  <a:pt x="94185" y="4413"/>
                  <a:pt x="104797" y="0"/>
                  <a:pt x="117192" y="0"/>
                </a:cubicBezTo>
                <a:close/>
                <a:moveTo>
                  <a:pt x="117192" y="36059"/>
                </a:moveTo>
                <a:cubicBezTo>
                  <a:pt x="114750" y="36059"/>
                  <a:pt x="112637" y="36951"/>
                  <a:pt x="110853" y="38735"/>
                </a:cubicBezTo>
                <a:cubicBezTo>
                  <a:pt x="109069" y="40519"/>
                  <a:pt x="108177" y="42632"/>
                  <a:pt x="108177" y="45074"/>
                </a:cubicBezTo>
                <a:lnTo>
                  <a:pt x="108177" y="126206"/>
                </a:lnTo>
                <a:cubicBezTo>
                  <a:pt x="108177" y="128648"/>
                  <a:pt x="109069" y="130761"/>
                  <a:pt x="110853" y="132545"/>
                </a:cubicBezTo>
                <a:cubicBezTo>
                  <a:pt x="112637" y="134329"/>
                  <a:pt x="114750" y="135221"/>
                  <a:pt x="117192" y="135221"/>
                </a:cubicBezTo>
                <a:lnTo>
                  <a:pt x="135221" y="135221"/>
                </a:lnTo>
                <a:cubicBezTo>
                  <a:pt x="137663" y="135221"/>
                  <a:pt x="139775" y="134329"/>
                  <a:pt x="141559" y="132545"/>
                </a:cubicBezTo>
                <a:cubicBezTo>
                  <a:pt x="143344" y="130761"/>
                  <a:pt x="144236" y="128648"/>
                  <a:pt x="144236" y="126206"/>
                </a:cubicBezTo>
                <a:lnTo>
                  <a:pt x="144236" y="45074"/>
                </a:lnTo>
                <a:cubicBezTo>
                  <a:pt x="144236" y="42632"/>
                  <a:pt x="143344" y="40519"/>
                  <a:pt x="141559" y="38735"/>
                </a:cubicBezTo>
                <a:cubicBezTo>
                  <a:pt x="139775" y="36951"/>
                  <a:pt x="137663" y="36059"/>
                  <a:pt x="135221" y="36059"/>
                </a:cubicBezTo>
                <a:lnTo>
                  <a:pt x="117192" y="36059"/>
                </a:lnTo>
                <a:close/>
                <a:moveTo>
                  <a:pt x="36059" y="180295"/>
                </a:moveTo>
                <a:lnTo>
                  <a:pt x="36059" y="261427"/>
                </a:lnTo>
                <a:lnTo>
                  <a:pt x="117192" y="261427"/>
                </a:lnTo>
                <a:lnTo>
                  <a:pt x="117192" y="180295"/>
                </a:lnTo>
                <a:lnTo>
                  <a:pt x="36059" y="180295"/>
                </a:lnTo>
                <a:close/>
                <a:moveTo>
                  <a:pt x="135221" y="180295"/>
                </a:moveTo>
                <a:lnTo>
                  <a:pt x="135221" y="261427"/>
                </a:lnTo>
                <a:lnTo>
                  <a:pt x="225368" y="261427"/>
                </a:lnTo>
                <a:lnTo>
                  <a:pt x="225368" y="180295"/>
                </a:lnTo>
                <a:lnTo>
                  <a:pt x="135221" y="180295"/>
                </a:lnTo>
                <a:close/>
                <a:moveTo>
                  <a:pt x="243398" y="180295"/>
                </a:moveTo>
                <a:lnTo>
                  <a:pt x="243398" y="261427"/>
                </a:lnTo>
                <a:lnTo>
                  <a:pt x="333545" y="261427"/>
                </a:lnTo>
                <a:lnTo>
                  <a:pt x="333545" y="180295"/>
                </a:lnTo>
                <a:lnTo>
                  <a:pt x="243398" y="180295"/>
                </a:lnTo>
                <a:close/>
                <a:moveTo>
                  <a:pt x="351574" y="180295"/>
                </a:moveTo>
                <a:lnTo>
                  <a:pt x="351574" y="261427"/>
                </a:lnTo>
                <a:lnTo>
                  <a:pt x="432707" y="261427"/>
                </a:lnTo>
                <a:lnTo>
                  <a:pt x="432707" y="180295"/>
                </a:lnTo>
                <a:lnTo>
                  <a:pt x="351574" y="180295"/>
                </a:lnTo>
                <a:close/>
                <a:moveTo>
                  <a:pt x="36059" y="279457"/>
                </a:moveTo>
                <a:lnTo>
                  <a:pt x="36059" y="369604"/>
                </a:lnTo>
                <a:lnTo>
                  <a:pt x="117192" y="369604"/>
                </a:lnTo>
                <a:lnTo>
                  <a:pt x="117192" y="279457"/>
                </a:lnTo>
                <a:lnTo>
                  <a:pt x="36059" y="279457"/>
                </a:lnTo>
                <a:close/>
                <a:moveTo>
                  <a:pt x="135221" y="279457"/>
                </a:moveTo>
                <a:lnTo>
                  <a:pt x="135221" y="369604"/>
                </a:lnTo>
                <a:lnTo>
                  <a:pt x="225368" y="369604"/>
                </a:lnTo>
                <a:lnTo>
                  <a:pt x="225368" y="279457"/>
                </a:lnTo>
                <a:lnTo>
                  <a:pt x="135221" y="279457"/>
                </a:lnTo>
                <a:close/>
                <a:moveTo>
                  <a:pt x="243398" y="279457"/>
                </a:moveTo>
                <a:lnTo>
                  <a:pt x="243398" y="369604"/>
                </a:lnTo>
                <a:lnTo>
                  <a:pt x="333545" y="369604"/>
                </a:lnTo>
                <a:lnTo>
                  <a:pt x="333545" y="279457"/>
                </a:lnTo>
                <a:lnTo>
                  <a:pt x="243398" y="279457"/>
                </a:lnTo>
                <a:close/>
                <a:moveTo>
                  <a:pt x="351574" y="279457"/>
                </a:moveTo>
                <a:lnTo>
                  <a:pt x="351574" y="369604"/>
                </a:lnTo>
                <a:lnTo>
                  <a:pt x="432707" y="369604"/>
                </a:lnTo>
                <a:lnTo>
                  <a:pt x="432707" y="279457"/>
                </a:lnTo>
                <a:lnTo>
                  <a:pt x="351574" y="279457"/>
                </a:lnTo>
                <a:close/>
                <a:moveTo>
                  <a:pt x="36059" y="387634"/>
                </a:moveTo>
                <a:lnTo>
                  <a:pt x="36059" y="468766"/>
                </a:lnTo>
                <a:lnTo>
                  <a:pt x="117192" y="468766"/>
                </a:lnTo>
                <a:lnTo>
                  <a:pt x="117192" y="387634"/>
                </a:lnTo>
                <a:lnTo>
                  <a:pt x="36059" y="387634"/>
                </a:lnTo>
                <a:close/>
                <a:moveTo>
                  <a:pt x="135221" y="387634"/>
                </a:moveTo>
                <a:lnTo>
                  <a:pt x="135221" y="468766"/>
                </a:lnTo>
                <a:lnTo>
                  <a:pt x="225368" y="468766"/>
                </a:lnTo>
                <a:lnTo>
                  <a:pt x="225368" y="387634"/>
                </a:lnTo>
                <a:lnTo>
                  <a:pt x="135221" y="387634"/>
                </a:lnTo>
                <a:close/>
                <a:moveTo>
                  <a:pt x="243398" y="387634"/>
                </a:moveTo>
                <a:lnTo>
                  <a:pt x="243398" y="468766"/>
                </a:lnTo>
                <a:lnTo>
                  <a:pt x="333545" y="468766"/>
                </a:lnTo>
                <a:lnTo>
                  <a:pt x="333545" y="387634"/>
                </a:lnTo>
                <a:lnTo>
                  <a:pt x="243398" y="387634"/>
                </a:lnTo>
                <a:close/>
                <a:moveTo>
                  <a:pt x="351574" y="387634"/>
                </a:moveTo>
                <a:lnTo>
                  <a:pt x="351574" y="468766"/>
                </a:lnTo>
                <a:lnTo>
                  <a:pt x="432707" y="468766"/>
                </a:lnTo>
                <a:lnTo>
                  <a:pt x="432707" y="387634"/>
                </a:lnTo>
                <a:lnTo>
                  <a:pt x="351574" y="387634"/>
                </a:lnTo>
                <a:close/>
                <a:moveTo>
                  <a:pt x="333545" y="36059"/>
                </a:moveTo>
                <a:cubicBezTo>
                  <a:pt x="331104" y="36059"/>
                  <a:pt x="328990" y="36951"/>
                  <a:pt x="327207" y="38735"/>
                </a:cubicBezTo>
                <a:cubicBezTo>
                  <a:pt x="325423" y="40519"/>
                  <a:pt x="324531" y="42632"/>
                  <a:pt x="324531" y="45074"/>
                </a:cubicBezTo>
                <a:lnTo>
                  <a:pt x="324531" y="126206"/>
                </a:lnTo>
                <a:cubicBezTo>
                  <a:pt x="324531" y="128648"/>
                  <a:pt x="325423" y="130761"/>
                  <a:pt x="327207" y="132545"/>
                </a:cubicBezTo>
                <a:cubicBezTo>
                  <a:pt x="328990" y="134329"/>
                  <a:pt x="331104" y="135221"/>
                  <a:pt x="333545" y="135221"/>
                </a:cubicBezTo>
                <a:lnTo>
                  <a:pt x="351574" y="135221"/>
                </a:lnTo>
                <a:cubicBezTo>
                  <a:pt x="354016" y="135221"/>
                  <a:pt x="356129" y="134329"/>
                  <a:pt x="357913" y="132545"/>
                </a:cubicBezTo>
                <a:cubicBezTo>
                  <a:pt x="359697" y="130761"/>
                  <a:pt x="360590" y="128648"/>
                  <a:pt x="360590" y="126206"/>
                </a:cubicBezTo>
                <a:lnTo>
                  <a:pt x="360590" y="45074"/>
                </a:lnTo>
                <a:cubicBezTo>
                  <a:pt x="360590" y="42632"/>
                  <a:pt x="359697" y="40519"/>
                  <a:pt x="357913" y="38735"/>
                </a:cubicBezTo>
                <a:cubicBezTo>
                  <a:pt x="356129" y="36951"/>
                  <a:pt x="354016" y="36059"/>
                  <a:pt x="351574" y="36059"/>
                </a:cubicBezTo>
                <a:lnTo>
                  <a:pt x="333545" y="3605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6" name="Freeform 456">
            <a:extLst>
              <a:ext uri="{FF2B5EF4-FFF2-40B4-BE49-F238E27FC236}">
                <a16:creationId xmlns:a16="http://schemas.microsoft.com/office/drawing/2014/main" id="{074D8EB2-2C44-8A47-A8A8-12AD4EA61EFF}"/>
              </a:ext>
            </a:extLst>
          </p:cNvPr>
          <p:cNvSpPr/>
          <p:nvPr/>
        </p:nvSpPr>
        <p:spPr>
          <a:xfrm>
            <a:off x="9333175" y="3843370"/>
            <a:ext cx="579232" cy="496330"/>
          </a:xfrm>
          <a:custGeom>
            <a:avLst/>
            <a:gdLst/>
            <a:ahLst/>
            <a:cxnLst/>
            <a:rect l="l" t="t" r="r" b="b"/>
            <a:pathLst>
              <a:path w="504825" h="432793">
                <a:moveTo>
                  <a:pt x="252413" y="0"/>
                </a:moveTo>
                <a:cubicBezTo>
                  <a:pt x="298237" y="0"/>
                  <a:pt x="340494" y="8029"/>
                  <a:pt x="379182" y="24086"/>
                </a:cubicBezTo>
                <a:cubicBezTo>
                  <a:pt x="417870" y="40143"/>
                  <a:pt x="448483" y="62023"/>
                  <a:pt x="471020" y="89725"/>
                </a:cubicBezTo>
                <a:cubicBezTo>
                  <a:pt x="493556" y="117426"/>
                  <a:pt x="504825" y="147616"/>
                  <a:pt x="504825" y="180294"/>
                </a:cubicBezTo>
                <a:cubicBezTo>
                  <a:pt x="504825" y="212973"/>
                  <a:pt x="493556" y="243163"/>
                  <a:pt x="471020" y="270864"/>
                </a:cubicBezTo>
                <a:cubicBezTo>
                  <a:pt x="448483" y="298566"/>
                  <a:pt x="417870" y="320446"/>
                  <a:pt x="379182" y="336503"/>
                </a:cubicBezTo>
                <a:cubicBezTo>
                  <a:pt x="340494" y="352561"/>
                  <a:pt x="298237" y="360589"/>
                  <a:pt x="252413" y="360589"/>
                </a:cubicBezTo>
                <a:cubicBezTo>
                  <a:pt x="239266" y="360589"/>
                  <a:pt x="225650" y="359838"/>
                  <a:pt x="211564" y="358335"/>
                </a:cubicBezTo>
                <a:cubicBezTo>
                  <a:pt x="174379" y="391202"/>
                  <a:pt x="131183" y="413926"/>
                  <a:pt x="81978" y="426510"/>
                </a:cubicBezTo>
                <a:cubicBezTo>
                  <a:pt x="72775" y="429139"/>
                  <a:pt x="62071" y="431205"/>
                  <a:pt x="49863" y="432707"/>
                </a:cubicBezTo>
                <a:cubicBezTo>
                  <a:pt x="46670" y="433083"/>
                  <a:pt x="43806" y="432238"/>
                  <a:pt x="41271" y="430172"/>
                </a:cubicBezTo>
                <a:cubicBezTo>
                  <a:pt x="38735" y="428106"/>
                  <a:pt x="37092" y="425383"/>
                  <a:pt x="36341" y="422002"/>
                </a:cubicBezTo>
                <a:lnTo>
                  <a:pt x="36341" y="421720"/>
                </a:lnTo>
                <a:cubicBezTo>
                  <a:pt x="35777" y="420969"/>
                  <a:pt x="35730" y="419842"/>
                  <a:pt x="36200" y="418340"/>
                </a:cubicBezTo>
                <a:cubicBezTo>
                  <a:pt x="36669" y="416837"/>
                  <a:pt x="36857" y="415898"/>
                  <a:pt x="36763" y="415523"/>
                </a:cubicBezTo>
                <a:cubicBezTo>
                  <a:pt x="36669" y="415147"/>
                  <a:pt x="37092" y="414255"/>
                  <a:pt x="38031" y="412846"/>
                </a:cubicBezTo>
                <a:cubicBezTo>
                  <a:pt x="38970" y="411438"/>
                  <a:pt x="39534" y="410593"/>
                  <a:pt x="39721" y="410311"/>
                </a:cubicBezTo>
                <a:cubicBezTo>
                  <a:pt x="39909" y="410029"/>
                  <a:pt x="40566" y="409231"/>
                  <a:pt x="41693" y="407916"/>
                </a:cubicBezTo>
                <a:cubicBezTo>
                  <a:pt x="42820" y="406602"/>
                  <a:pt x="43571" y="405757"/>
                  <a:pt x="43947" y="405381"/>
                </a:cubicBezTo>
                <a:cubicBezTo>
                  <a:pt x="45261" y="403879"/>
                  <a:pt x="48173" y="400639"/>
                  <a:pt x="52680" y="395662"/>
                </a:cubicBezTo>
                <a:cubicBezTo>
                  <a:pt x="57187" y="390685"/>
                  <a:pt x="60427" y="387117"/>
                  <a:pt x="62399" y="384957"/>
                </a:cubicBezTo>
                <a:cubicBezTo>
                  <a:pt x="64371" y="382797"/>
                  <a:pt x="67282" y="379088"/>
                  <a:pt x="71132" y="373830"/>
                </a:cubicBezTo>
                <a:cubicBezTo>
                  <a:pt x="74981" y="368571"/>
                  <a:pt x="78034" y="363782"/>
                  <a:pt x="80288" y="359462"/>
                </a:cubicBezTo>
                <a:cubicBezTo>
                  <a:pt x="82541" y="355143"/>
                  <a:pt x="85077" y="349603"/>
                  <a:pt x="87893" y="342841"/>
                </a:cubicBezTo>
                <a:cubicBezTo>
                  <a:pt x="90711" y="336080"/>
                  <a:pt x="93152" y="328944"/>
                  <a:pt x="95218" y="321432"/>
                </a:cubicBezTo>
                <a:cubicBezTo>
                  <a:pt x="65733" y="304717"/>
                  <a:pt x="42492" y="284058"/>
                  <a:pt x="25495" y="259455"/>
                </a:cubicBezTo>
                <a:cubicBezTo>
                  <a:pt x="8498" y="234852"/>
                  <a:pt x="0" y="208465"/>
                  <a:pt x="0" y="180294"/>
                </a:cubicBezTo>
                <a:cubicBezTo>
                  <a:pt x="0" y="155880"/>
                  <a:pt x="6667" y="132544"/>
                  <a:pt x="20002" y="110289"/>
                </a:cubicBezTo>
                <a:cubicBezTo>
                  <a:pt x="33336" y="88034"/>
                  <a:pt x="51271" y="68831"/>
                  <a:pt x="73808" y="52680"/>
                </a:cubicBezTo>
                <a:cubicBezTo>
                  <a:pt x="96345" y="36528"/>
                  <a:pt x="123202" y="23710"/>
                  <a:pt x="154377" y="14226"/>
                </a:cubicBezTo>
                <a:cubicBezTo>
                  <a:pt x="185553" y="4742"/>
                  <a:pt x="218231" y="0"/>
                  <a:pt x="2524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019601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CDB1BF-B7E1-3640-B749-066D86AC0D28}"/>
              </a:ext>
            </a:extLst>
          </p:cNvPr>
          <p:cNvSpPr txBox="1"/>
          <p:nvPr/>
        </p:nvSpPr>
        <p:spPr>
          <a:xfrm>
            <a:off x="323846" y="1164494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</a:t>
            </a:r>
            <a:r>
              <a:rPr lang="en-US" altLang="zh-CN" sz="2400" b="1" dirty="0"/>
              <a:t>with</a:t>
            </a:r>
            <a:r>
              <a:rPr lang="en-CA" sz="2400" b="1" dirty="0"/>
              <a:t> </a:t>
            </a:r>
            <a:r>
              <a:rPr lang="en-US" altLang="zh-CN" sz="2400" b="1" dirty="0" err="1"/>
              <a:t>Minikube</a:t>
            </a:r>
            <a:endParaRPr lang="en-CA" sz="2400"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EA02C6C-7A04-8847-A57E-977F87702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678827"/>
              </p:ext>
            </p:extLst>
          </p:nvPr>
        </p:nvGraphicFramePr>
        <p:xfrm>
          <a:off x="1976972" y="1376921"/>
          <a:ext cx="7794350" cy="2355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1BA5E-1B0E-D74B-96C1-8C240F75DBE6}"/>
              </a:ext>
            </a:extLst>
          </p:cNvPr>
          <p:cNvSpPr txBox="1"/>
          <p:nvPr/>
        </p:nvSpPr>
        <p:spPr>
          <a:xfrm>
            <a:off x="323846" y="3944456"/>
            <a:ext cx="457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Installing Kubernetes </a:t>
            </a:r>
            <a:r>
              <a:rPr lang="en-US" altLang="zh-CN" sz="2400" b="1" dirty="0"/>
              <a:t>with</a:t>
            </a:r>
            <a:r>
              <a:rPr lang="en-CA" sz="2400" b="1" dirty="0"/>
              <a:t> </a:t>
            </a:r>
            <a:r>
              <a:rPr lang="en-US" altLang="zh-CN" sz="2400" b="1" dirty="0" err="1"/>
              <a:t>Kubeadm</a:t>
            </a:r>
            <a:endParaRPr lang="en-CA" sz="2400" b="1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573D32D-9CAC-D345-8ADF-3C89B330E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68256"/>
              </p:ext>
            </p:extLst>
          </p:nvPr>
        </p:nvGraphicFramePr>
        <p:xfrm>
          <a:off x="1150231" y="3429000"/>
          <a:ext cx="10045188" cy="382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D7CD2A97-E1A0-8D40-86F0-2A177531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Kubernetes</a:t>
            </a:r>
            <a:r>
              <a:rPr lang="zh-CN" altLang="en-US" sz="3200" dirty="0"/>
              <a:t> </a:t>
            </a:r>
            <a:r>
              <a:rPr lang="en-US" altLang="zh-CN" sz="3200" dirty="0"/>
              <a:t>installation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1788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89199"/>
            <a:ext cx="10772775" cy="139703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Which</a:t>
            </a:r>
            <a:r>
              <a:rPr lang="zh-CN" altLang="en-US" sz="3200" dirty="0"/>
              <a:t> </a:t>
            </a:r>
            <a:r>
              <a:rPr lang="en-CA" altLang="zh-CN" sz="3200" dirty="0"/>
              <a:t>one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choose?</a:t>
            </a:r>
            <a:endParaRPr lang="en-US" sz="3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6A551E-D79A-294F-B099-2A5C8DCA80A4}"/>
              </a:ext>
            </a:extLst>
          </p:cNvPr>
          <p:cNvGrpSpPr/>
          <p:nvPr/>
        </p:nvGrpSpPr>
        <p:grpSpPr>
          <a:xfrm>
            <a:off x="1093259" y="1842737"/>
            <a:ext cx="2211084" cy="920820"/>
            <a:chOff x="8921976" y="1343615"/>
            <a:chExt cx="2937089" cy="9208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F93B8F5-330A-F34B-B484-86E3C6FA04D3}"/>
                </a:ext>
              </a:extLst>
            </p:cNvPr>
            <p:cNvSpPr txBox="1"/>
            <p:nvPr/>
          </p:nvSpPr>
          <p:spPr>
            <a:xfrm>
              <a:off x="8921976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/>
                <a:t>Binaries</a:t>
              </a:r>
              <a:endParaRPr lang="en-US" sz="3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0F322D-A50C-234C-832C-2B7BA96B5DF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1A8803-6D6C-8F4A-AA2E-80817CAEF4BD}"/>
              </a:ext>
            </a:extLst>
          </p:cNvPr>
          <p:cNvGrpSpPr/>
          <p:nvPr/>
        </p:nvGrpSpPr>
        <p:grpSpPr>
          <a:xfrm>
            <a:off x="4959572" y="1842737"/>
            <a:ext cx="2211084" cy="920820"/>
            <a:chOff x="8921976" y="1343615"/>
            <a:chExt cx="2937089" cy="9208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1949C0-D56B-9B46-80F3-CF6B3D264BCC}"/>
                </a:ext>
              </a:extLst>
            </p:cNvPr>
            <p:cNvSpPr txBox="1"/>
            <p:nvPr/>
          </p:nvSpPr>
          <p:spPr>
            <a:xfrm>
              <a:off x="8921976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 err="1"/>
                <a:t>Minikube</a:t>
              </a:r>
              <a:endParaRPr lang="en-US" sz="32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C130A29-944F-3943-8107-1858D5F8CCD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E7C7B9-6464-EE4B-8338-F2ACD31F92E0}"/>
              </a:ext>
            </a:extLst>
          </p:cNvPr>
          <p:cNvGrpSpPr/>
          <p:nvPr/>
        </p:nvGrpSpPr>
        <p:grpSpPr>
          <a:xfrm>
            <a:off x="8830421" y="1842737"/>
            <a:ext cx="2211083" cy="920820"/>
            <a:chOff x="8921977" y="1343615"/>
            <a:chExt cx="2937088" cy="9208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B42A1E-DC8C-144D-886F-2A8EDE95D16A}"/>
                </a:ext>
              </a:extLst>
            </p:cNvPr>
            <p:cNvSpPr txBox="1"/>
            <p:nvPr/>
          </p:nvSpPr>
          <p:spPr>
            <a:xfrm>
              <a:off x="8921977" y="1343615"/>
              <a:ext cx="2937088" cy="584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altLang="zh-CN" sz="3200" b="1" dirty="0" err="1"/>
                <a:t>Kubeadm</a:t>
              </a:r>
              <a:endParaRPr lang="en-US" sz="32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1E12EB3-01E8-E34A-A446-CC0C7B14771F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35915D-AAEA-6443-8036-E304F149A232}"/>
              </a:ext>
            </a:extLst>
          </p:cNvPr>
          <p:cNvSpPr txBox="1"/>
          <p:nvPr/>
        </p:nvSpPr>
        <p:spPr>
          <a:xfrm>
            <a:off x="841267" y="2636945"/>
            <a:ext cx="2715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complicated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production-ready</a:t>
            </a:r>
            <a:r>
              <a:rPr lang="zh-CN" altLang="en-US" dirty="0"/>
              <a:t> </a:t>
            </a:r>
            <a:r>
              <a:rPr lang="en-CA" dirty="0"/>
              <a:t>Kubernetes cluster </a:t>
            </a:r>
          </a:p>
          <a:p>
            <a:pPr algn="ctr"/>
            <a:endParaRPr lang="en-CA" altLang="zh-CN" dirty="0"/>
          </a:p>
          <a:p>
            <a:pPr algn="ctr"/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CA" dirty="0"/>
              <a:t>Kubernetes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B82A35-B993-9A4B-BCF9-D7AD909E04C7}"/>
              </a:ext>
            </a:extLst>
          </p:cNvPr>
          <p:cNvSpPr txBox="1"/>
          <p:nvPr/>
        </p:nvSpPr>
        <p:spPr>
          <a:xfrm>
            <a:off x="4707580" y="2636945"/>
            <a:ext cx="2715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</a:t>
            </a:r>
            <a:r>
              <a:rPr lang="en-CA" dirty="0" err="1"/>
              <a:t>uns</a:t>
            </a:r>
            <a:r>
              <a:rPr lang="en-CA" dirty="0"/>
              <a:t> a single-node Kubernetes cluster inside a Virtual Machine (VM)</a:t>
            </a:r>
          </a:p>
          <a:p>
            <a:pPr algn="ctr"/>
            <a:endParaRPr lang="en-CA" dirty="0"/>
          </a:p>
          <a:p>
            <a:pPr algn="ctr"/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CA" dirty="0"/>
              <a:t>single-node </a:t>
            </a:r>
            <a:r>
              <a:rPr lang="en-US" altLang="zh-CN" dirty="0"/>
              <a:t>k8s</a:t>
            </a:r>
            <a:r>
              <a:rPr lang="en-CA" dirty="0"/>
              <a:t> </a:t>
            </a:r>
            <a:r>
              <a:rPr lang="en-CA" dirty="0" err="1"/>
              <a:t>cluste</a:t>
            </a:r>
            <a:r>
              <a:rPr lang="en-US" altLang="zh-CN" dirty="0"/>
              <a:t>r</a:t>
            </a:r>
          </a:p>
          <a:p>
            <a:pPr algn="ctr"/>
            <a:endParaRPr lang="en-US" dirty="0"/>
          </a:p>
          <a:p>
            <a:pPr algn="ctr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endParaRPr lang="en-US" dirty="0"/>
          </a:p>
          <a:p>
            <a:pPr algn="ctr"/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production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BFAF9C-1EBD-AB49-9E7A-7ED0B3FEAADF}"/>
              </a:ext>
            </a:extLst>
          </p:cNvPr>
          <p:cNvSpPr txBox="1"/>
          <p:nvPr/>
        </p:nvSpPr>
        <p:spPr>
          <a:xfrm>
            <a:off x="8573893" y="2636945"/>
            <a:ext cx="2715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production-ready</a:t>
            </a:r>
            <a:r>
              <a:rPr lang="zh-CN" altLang="en-US" dirty="0"/>
              <a:t> </a:t>
            </a:r>
            <a:r>
              <a:rPr lang="en-CA" dirty="0"/>
              <a:t>Kubernetes cluster </a:t>
            </a:r>
          </a:p>
          <a:p>
            <a:pPr algn="ctr"/>
            <a:endParaRPr lang="en-CA" dirty="0"/>
          </a:p>
          <a:p>
            <a:pPr algn="ctr"/>
            <a:r>
              <a:rPr lang="en-US" altLang="zh-CN" dirty="0"/>
              <a:t>P</a:t>
            </a:r>
            <a:r>
              <a:rPr lang="en-CA" dirty="0" err="1"/>
              <a:t>rovide</a:t>
            </a:r>
            <a:r>
              <a:rPr lang="en-US" altLang="zh-CN" dirty="0"/>
              <a:t>s</a:t>
            </a:r>
            <a:r>
              <a:rPr lang="en-CA" dirty="0"/>
              <a:t> a foundational implementation for </a:t>
            </a:r>
            <a:r>
              <a:rPr lang="en-US" altLang="zh-CN" dirty="0"/>
              <a:t>k8s</a:t>
            </a:r>
            <a:r>
              <a:rPr lang="en-CA" dirty="0"/>
              <a:t> cluster setup and administration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F</a:t>
            </a:r>
            <a:r>
              <a:rPr lang="en-CA" dirty="0" err="1"/>
              <a:t>lexible</a:t>
            </a:r>
            <a:r>
              <a:rPr lang="en-CA" dirty="0"/>
              <a:t> enough to support a wide variety of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506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大都市">
  <a:themeElements>
    <a:clrScheme name="大都市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大都市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23663</TotalTime>
  <Words>702</Words>
  <Application>Microsoft Macintosh PowerPoint</Application>
  <PresentationFormat>Widescreen</PresentationFormat>
  <Paragraphs>169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Arial</vt:lpstr>
      <vt:lpstr>Calibri Light</vt:lpstr>
      <vt:lpstr>Cambria Math</vt:lpstr>
      <vt:lpstr>Helvetica Light</vt:lpstr>
      <vt:lpstr>Verdana</vt:lpstr>
      <vt:lpstr>Wingdings</vt:lpstr>
      <vt:lpstr>大都市</vt:lpstr>
      <vt:lpstr>PowerPoint Presentation</vt:lpstr>
      <vt:lpstr>What are containers ?</vt:lpstr>
      <vt:lpstr>Why containers?</vt:lpstr>
      <vt:lpstr>Kubernetes</vt:lpstr>
      <vt:lpstr>Docker and K8s in OCDL</vt:lpstr>
      <vt:lpstr>Cross cloud platform resources integration</vt:lpstr>
      <vt:lpstr>Kubernetes installation</vt:lpstr>
      <vt:lpstr>Kubernetes installation</vt:lpstr>
      <vt:lpstr>Which one to choose?</vt:lpstr>
      <vt:lpstr>Docker image for deep learning</vt:lpstr>
      <vt:lpstr>GPUs scheduling in K8s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Huo</dc:creator>
  <cp:lastModifiedBy>泊谦 王</cp:lastModifiedBy>
  <cp:revision>229</cp:revision>
  <dcterms:created xsi:type="dcterms:W3CDTF">2019-05-17T20:11:58Z</dcterms:created>
  <dcterms:modified xsi:type="dcterms:W3CDTF">2019-10-19T00:21:01Z</dcterms:modified>
</cp:coreProperties>
</file>